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72" r:id="rId6"/>
    <p:sldId id="273" r:id="rId7"/>
    <p:sldId id="262" r:id="rId8"/>
    <p:sldId id="274" r:id="rId9"/>
    <p:sldId id="275" r:id="rId10"/>
    <p:sldId id="276" r:id="rId11"/>
    <p:sldId id="263" r:id="rId12"/>
    <p:sldId id="277" r:id="rId13"/>
    <p:sldId id="278" r:id="rId14"/>
    <p:sldId id="279" r:id="rId15"/>
    <p:sldId id="280" r:id="rId16"/>
    <p:sldId id="281" r:id="rId17"/>
    <p:sldId id="282" r:id="rId18"/>
    <p:sldId id="268" r:id="rId19"/>
    <p:sldId id="285" r:id="rId20"/>
    <p:sldId id="286" r:id="rId21"/>
    <p:sldId id="287" r:id="rId22"/>
    <p:sldId id="288" r:id="rId23"/>
    <p:sldId id="289" r:id="rId24"/>
    <p:sldId id="290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266" r:id="rId43"/>
    <p:sldId id="309" r:id="rId44"/>
    <p:sldId id="310" r:id="rId45"/>
    <p:sldId id="283" r:id="rId46"/>
    <p:sldId id="284" r:id="rId47"/>
    <p:sldId id="291" r:id="rId48"/>
    <p:sldId id="270" r:id="rId49"/>
  </p:sldIdLst>
  <p:sldSz cx="18288000" cy="10287000"/>
  <p:notesSz cx="6858000" cy="9144000"/>
  <p:embeddedFontLst>
    <p:embeddedFont>
      <p:font typeface="Aileron Regular Bold" charset="0"/>
      <p:regular r:id="rId51"/>
    </p:embeddedFont>
    <p:embeddedFont>
      <p:font typeface="Clear Sans Regular Bold" charset="0"/>
      <p:regular r:id="rId52"/>
    </p:embeddedFont>
    <p:embeddedFont>
      <p:font typeface="Hammersmith One" charset="0"/>
      <p:regular r:id="rId53"/>
    </p:embeddedFont>
    <p:embeddedFont>
      <p:font typeface="Inter" charset="0"/>
      <p:regular r:id="rId54"/>
    </p:embeddedFont>
    <p:embeddedFont>
      <p:font typeface="Inter Bold" charset="0"/>
      <p:regular r:id="rId55"/>
    </p:embeddedFont>
    <p:embeddedFont>
      <p:font typeface="Arimo Bold" charset="0"/>
      <p:regular r:id="rId56"/>
    </p:embeddedFont>
    <p:embeddedFont>
      <p:font typeface="Calibri" pitchFamily="34" charset="0"/>
      <p:regular r:id="rId57"/>
      <p:bold r:id="rId58"/>
      <p:italic r:id="rId59"/>
      <p:boldItalic r:id="rId60"/>
    </p:embeddedFont>
    <p:embeddedFont>
      <p:font typeface="Tw Cen MT" pitchFamily="34" charset="0"/>
      <p:regular r:id="rId61"/>
      <p:bold r:id="rId62"/>
      <p:italic r:id="rId63"/>
      <p:boldItalic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828" y="-108"/>
      </p:cViewPr>
      <p:guideLst>
        <p:guide orient="horz" pos="3240"/>
        <p:guide pos="57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16149-C50C-4A61-98F1-A2880BDEC8F4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684AF-4131-4EBE-A86C-1C5A33FB4B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6422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hemanifest.com/digital-marketing/5-personal-branding-tips-job-search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pcv.com/career-advice/how-to-make-your-cv-stand-out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burgbanks.co.uk/blog/candidate-tips/8-things-to-research-before-a-job-interview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balancecareers.com/what-is-the-star-interview-response-technique-2061629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muse.com/advice/tell-me-about-yourself-interview-question-answer-examples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muse.com/advice/tell-me-about-yourself-interview-question-answer-examples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0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5 Personal Branding Tips for Your Job Search | August 2020 (themanifest.com)</a:t>
            </a:r>
            <a:endParaRPr lang="x-none" dirty="0"/>
          </a:p>
        </p:txBody>
      </p:sp>
      <p:sp>
        <p:nvSpPr>
          <p:cNvPr id="10487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BE79-460B-40E1-A757-13D703E9BBB5}" type="slidenum">
              <a:rPr lang="x-none" smtClean="0"/>
              <a:pPr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765653952"/>
      </p:ext>
    </p:extLst>
  </p:cSld>
  <p:clrMapOvr>
    <a:overrideClrMapping bg1="dk1" tx1="dk1" bg2="dk1" tx2="dk1" accent1="dk1" accent2="dk1" accent3="dk1" accent4="dk1" accent5="dk1" accent6="dk1" hlink="dk1" folHlink="dk1"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9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92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1048921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BE79-460B-40E1-A757-13D703E9BBB5}" type="slidenum">
              <a:rPr lang="x-none" smtClean="0"/>
              <a:pPr/>
              <a:t>45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346218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5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936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rejected.us</a:t>
            </a:r>
            <a:r>
              <a:rPr lang="en-US"/>
              <a:t>/ </a:t>
            </a:r>
          </a:p>
        </p:txBody>
      </p:sp>
      <p:sp>
        <p:nvSpPr>
          <p:cNvPr id="1048937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27EE6-B315-DC4B-ABC4-8222E3D4B12E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2103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3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4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6 ways to make your CV stand out | </a:t>
            </a:r>
            <a:r>
              <a:rPr lang="en-US" dirty="0" err="1">
                <a:hlinkClick r:id="rId3"/>
              </a:rPr>
              <a:t>TopCV</a:t>
            </a:r>
            <a:endParaRPr lang="x-none" dirty="0"/>
          </a:p>
        </p:txBody>
      </p:sp>
      <p:sp>
        <p:nvSpPr>
          <p:cNvPr id="1048745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BE79-460B-40E1-A757-13D703E9BBB5}" type="slidenum">
              <a:rPr lang="x-none" smtClean="0"/>
              <a:pPr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548937452"/>
      </p:ext>
    </p:extLst>
  </p:cSld>
  <p:clrMapOvr>
    <a:overrideClrMapping bg1="dk1" tx1="dk1" bg2="dk1" tx2="dk1" accent1="dk1" accent2="dk1" accent3="dk1" accent4="dk1" accent5="dk1" accent6="dk1" hlink="dk1" folHlink="dk1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0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10487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BE79-460B-40E1-A757-13D703E9BBB5}" type="slidenum">
              <a:rPr lang="x-none" smtClean="0"/>
              <a:pPr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555563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5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06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sng" strike="noStrike" dirty="0">
                <a:solidFill>
                  <a:srgbClr val="2200CC"/>
                </a:solidFill>
                <a:effectLst/>
                <a:latin typeface="Arial" panose="020B0604020202020204" pitchFamily="34" charset="0"/>
                <a:hlinkClick r:id="rId3"/>
              </a:rPr>
              <a:t>https://www.coburgbanks.co.uk/blog/candidate-tips/8-things-to-research-before-a-job-interview/</a:t>
            </a:r>
            <a:endParaRPr lang="en-US" dirty="0"/>
          </a:p>
        </p:txBody>
      </p:sp>
      <p:sp>
        <p:nvSpPr>
          <p:cNvPr id="1048807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DC1F29C-342B-431F-A56C-74199C27E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6368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9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3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sng" strike="noStrike" dirty="0">
                <a:solidFill>
                  <a:srgbClr val="2200CC"/>
                </a:solidFill>
                <a:effectLst/>
                <a:latin typeface="Arial" panose="020B0604020202020204" pitchFamily="34" charset="0"/>
                <a:hlinkClick r:id="rId3"/>
              </a:rPr>
              <a:t>https://www.thebalancecareers.com/what-is-the-star-interview-response-technique-2061629</a:t>
            </a:r>
            <a:endParaRPr lang="en-US" dirty="0"/>
          </a:p>
        </p:txBody>
      </p:sp>
      <p:sp>
        <p:nvSpPr>
          <p:cNvPr id="1048831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DC1F29C-342B-431F-A56C-74199C27E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7952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4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5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https://www.themuse.com/advice/tell-me-about-yourself-interview-question-answer-examples</a:t>
            </a:r>
            <a:endParaRPr lang="en-US" dirty="0"/>
          </a:p>
        </p:txBody>
      </p:sp>
      <p:sp>
        <p:nvSpPr>
          <p:cNvPr id="10488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DC1F29C-342B-431F-A56C-74199C27E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1507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9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6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https://www.themuse.com/advice/tell-me-about-yourself-interview-question-answer-examples</a:t>
            </a:r>
            <a:endParaRPr lang="en-US" dirty="0"/>
          </a:p>
        </p:txBody>
      </p:sp>
      <p:sp>
        <p:nvSpPr>
          <p:cNvPr id="1048861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DC1F29C-342B-431F-A56C-74199C27E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8639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0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200" dirty="0"/>
              <a:t>Using the STAR method, you can provide concrete examples or proof that you possess the experience and skills for the job at hand.</a:t>
            </a:r>
          </a:p>
          <a:p>
            <a:endParaRPr lang="x-none" dirty="0"/>
          </a:p>
        </p:txBody>
      </p:sp>
      <p:sp>
        <p:nvSpPr>
          <p:cNvPr id="10488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BE79-460B-40E1-A757-13D703E9BBB5}" type="slidenum">
              <a:rPr lang="x-none" smtClean="0"/>
              <a:pPr/>
              <a:t>37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384311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9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9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1048891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BE79-460B-40E1-A757-13D703E9BBB5}" type="slidenum">
              <a:rPr lang="x-none" smtClean="0"/>
              <a:pPr/>
              <a:t>43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239789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8904" t="33235" b="3635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691362" y="3357563"/>
            <a:ext cx="10932961" cy="357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418"/>
              </a:lnSpc>
            </a:pPr>
            <a:r>
              <a:rPr lang="en-US" sz="7848">
                <a:solidFill>
                  <a:srgbClr val="FFFFFF"/>
                </a:solidFill>
                <a:latin typeface="Aileron Regular Bold"/>
              </a:rPr>
              <a:t>Job Search: </a:t>
            </a:r>
          </a:p>
          <a:p>
            <a:pPr algn="r">
              <a:lnSpc>
                <a:spcPts val="9418"/>
              </a:lnSpc>
            </a:pPr>
            <a:r>
              <a:rPr lang="en-US" sz="7848">
                <a:solidFill>
                  <a:srgbClr val="FFFFFF"/>
                </a:solidFill>
                <a:latin typeface="Aileron Regular Bold"/>
              </a:rPr>
              <a:t>Social Media Tools and Other Search Engines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720254" y="8495462"/>
            <a:ext cx="8904069" cy="762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53"/>
              </a:lnSpc>
            </a:pPr>
            <a:r>
              <a:rPr lang="en-US" sz="4467">
                <a:solidFill>
                  <a:srgbClr val="FFFFFF"/>
                </a:solidFill>
                <a:latin typeface="Aileron Regular"/>
              </a:rPr>
              <a:t>TIJJANI AHMAD FCA</a:t>
            </a:r>
          </a:p>
        </p:txBody>
      </p:sp>
      <p:sp>
        <p:nvSpPr>
          <p:cNvPr id="5" name="AutoShape 5"/>
          <p:cNvSpPr/>
          <p:nvPr/>
        </p:nvSpPr>
        <p:spPr>
          <a:xfrm>
            <a:off x="7786434" y="3027205"/>
            <a:ext cx="10501566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1" name="Picture 4" descr="Graphical user interface  Description automatically generated with medium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673" y="1490775"/>
            <a:ext cx="7086854" cy="2763675"/>
          </a:xfrm>
          <a:prstGeom prst="rect">
            <a:avLst/>
          </a:prstGeom>
        </p:spPr>
      </p:pic>
      <p:cxnSp>
        <p:nvCxnSpPr>
          <p:cNvPr id="3145732" name="Straight Connector 1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9136821" y="1666756"/>
            <a:ext cx="16560" cy="6967655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82" name="Picture 8" descr="Logo  Description automatically generated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07474" y="1656839"/>
            <a:ext cx="7099410" cy="2431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3145733" name="Straight Connector 15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2104541" y="5143498"/>
            <a:ext cx="6283356" cy="2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4" name="Straight Connector 1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9915501" y="5143498"/>
            <a:ext cx="6283356" cy="2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83" name="Picture 6" descr="Logo, company name  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673" y="5688675"/>
            <a:ext cx="7086854" cy="34553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97184" name="Picture 2" descr="A picture containing text, clipart  Description automatically generated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07474" y="5647223"/>
            <a:ext cx="7099410" cy="354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506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97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97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9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9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97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97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9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97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97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9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545" r="13660" b="960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3035376"/>
            <a:ext cx="9379736" cy="2898421"/>
            <a:chOff x="0" y="0"/>
            <a:chExt cx="12506315" cy="3864561"/>
          </a:xfrm>
        </p:grpSpPr>
        <p:sp>
          <p:nvSpPr>
            <p:cNvPr id="4" name="TextBox 4"/>
            <p:cNvSpPr txBox="1"/>
            <p:nvPr/>
          </p:nvSpPr>
          <p:spPr>
            <a:xfrm>
              <a:off x="1371600" y="478164"/>
              <a:ext cx="11134715" cy="3386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199"/>
                </a:lnSpc>
              </a:pPr>
              <a:r>
                <a:rPr lang="en-US" sz="8499" dirty="0" smtClean="0">
                  <a:solidFill>
                    <a:srgbClr val="FFFFFF"/>
                  </a:solidFill>
                  <a:latin typeface="Aileron Regular Bold"/>
                </a:rPr>
                <a:t>Understanding the what</a:t>
              </a:r>
              <a:endParaRPr lang="en-US" sz="8500" dirty="0">
                <a:solidFill>
                  <a:srgbClr val="FFFFFF"/>
                </a:solidFill>
                <a:latin typeface="Aileron Regular Bold"/>
              </a:endParaRPr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0"/>
              <a:ext cx="12506315" cy="0"/>
            </a:xfrm>
            <a:prstGeom prst="line">
              <a:avLst/>
            </a:prstGeom>
            <a:ln w="127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5" name="Picture 3" descr="Businessman taking note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1391" y="2501053"/>
            <a:ext cx="1842957" cy="5049191"/>
          </a:xfrm>
          <a:prstGeom prst="rect">
            <a:avLst/>
          </a:prstGeom>
        </p:spPr>
      </p:pic>
      <p:cxnSp>
        <p:nvCxnSpPr>
          <p:cNvPr id="3145737" name="Straight Connector 18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248400" y="2360831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96" name="Graphic 13" descr="Cheers with solid fil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015" y="2485882"/>
            <a:ext cx="5306018" cy="5306018"/>
          </a:xfrm>
          <a:prstGeom prst="rect">
            <a:avLst/>
          </a:prstGeom>
        </p:spPr>
      </p:pic>
      <p:cxnSp>
        <p:nvCxnSpPr>
          <p:cNvPr id="3145738" name="Straight Connector 2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1993880" y="2360831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97" name="Graphic 12" descr="School boy with solid fil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3504" y="2501052"/>
            <a:ext cx="5275680" cy="5275680"/>
          </a:xfrm>
          <a:prstGeom prst="rect">
            <a:avLst/>
          </a:prstGeom>
        </p:spPr>
      </p:pic>
      <p:sp>
        <p:nvSpPr>
          <p:cNvPr id="1048700" name="Rectangle: Rounded Corners 20"/>
          <p:cNvSpPr/>
          <p:nvPr/>
        </p:nvSpPr>
        <p:spPr>
          <a:xfrm>
            <a:off x="13109396" y="8200491"/>
            <a:ext cx="3543896" cy="48260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700" dirty="0">
                <a:solidFill>
                  <a:prstClr val="white"/>
                </a:solidFill>
                <a:latin typeface="Hammersmith One" panose="020B0604020202020204" charset="0"/>
              </a:rPr>
              <a:t>Internship</a:t>
            </a:r>
          </a:p>
        </p:txBody>
      </p:sp>
      <p:sp>
        <p:nvSpPr>
          <p:cNvPr id="1048701" name="Rectangle: Rounded Corners 11"/>
          <p:cNvSpPr/>
          <p:nvPr/>
        </p:nvSpPr>
        <p:spPr>
          <a:xfrm>
            <a:off x="7644254" y="8331402"/>
            <a:ext cx="3543896" cy="48260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700" dirty="0">
                <a:solidFill>
                  <a:prstClr val="white"/>
                </a:solidFill>
                <a:latin typeface="Hammersmith One" panose="020B0604020202020204" charset="0"/>
              </a:rPr>
              <a:t>Volunteering </a:t>
            </a:r>
          </a:p>
        </p:txBody>
      </p:sp>
      <p:sp>
        <p:nvSpPr>
          <p:cNvPr id="1048702" name="Rectangle: Rounded Corners 11"/>
          <p:cNvSpPr/>
          <p:nvPr/>
        </p:nvSpPr>
        <p:spPr>
          <a:xfrm>
            <a:off x="339536" y="8331402"/>
            <a:ext cx="6126479" cy="46599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n-US" sz="2000" dirty="0">
                <a:latin typeface="Hammersmith One" panose="020B0604020202020204" charset="0"/>
                <a:cs typeface="Calibri"/>
              </a:rPr>
              <a:t>Membership of Professional Organization </a:t>
            </a:r>
          </a:p>
        </p:txBody>
      </p:sp>
    </p:spTree>
    <p:extLst>
      <p:ext uri="{BB962C8B-B14F-4D97-AF65-F5344CB8AC3E}">
        <p14:creationId xmlns:p14="http://schemas.microsoft.com/office/powerpoint/2010/main" xmlns="" val="386487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9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9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9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8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8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48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9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9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9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48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48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8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97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97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9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48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48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48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00" grpId="0" animBg="1"/>
      <p:bldP spid="1048701" grpId="0" animBg="1"/>
      <p:bldP spid="104870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3" name="Freeform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6677800" y="1377399"/>
            <a:ext cx="1059191" cy="8795301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sp>
        <p:nvSpPr>
          <p:cNvPr id="1048704" name="Freeform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6676819" y="965201"/>
            <a:ext cx="630461" cy="850337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sp>
        <p:nvSpPr>
          <p:cNvPr id="1048705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57581" y="965201"/>
            <a:ext cx="16400255" cy="8087916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pic>
        <p:nvPicPr>
          <p:cNvPr id="2097198" name="Graphic 1" descr="Cross country skiing with solid fil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715" y="1720594"/>
            <a:ext cx="5352707" cy="5352707"/>
          </a:xfrm>
          <a:prstGeom prst="rect">
            <a:avLst/>
          </a:prstGeom>
        </p:spPr>
      </p:pic>
      <p:cxnSp>
        <p:nvCxnSpPr>
          <p:cNvPr id="3145739" name="Straight Connector 1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9144000" y="2608859"/>
            <a:ext cx="0" cy="48006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99" name="Graphic 2" descr="Footprints with solid fil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5190" y="1708163"/>
            <a:ext cx="5385281" cy="5385281"/>
          </a:xfrm>
          <a:prstGeom prst="rect">
            <a:avLst/>
          </a:prstGeom>
        </p:spPr>
      </p:pic>
      <p:sp>
        <p:nvSpPr>
          <p:cNvPr id="1048706" name="Rectangle: Rounded Corners 11"/>
          <p:cNvSpPr/>
          <p:nvPr/>
        </p:nvSpPr>
        <p:spPr>
          <a:xfrm>
            <a:off x="3278843" y="7391790"/>
            <a:ext cx="3543896" cy="48260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n-US" sz="2700" dirty="0">
                <a:latin typeface="Hammersmith One" panose="020B0604020202020204" charset="0"/>
                <a:cs typeface="Calibri"/>
              </a:rPr>
              <a:t>Soft and hard skills</a:t>
            </a:r>
          </a:p>
        </p:txBody>
      </p:sp>
      <p:sp>
        <p:nvSpPr>
          <p:cNvPr id="1048707" name="Rectangle: Rounded Corners 20"/>
          <p:cNvSpPr/>
          <p:nvPr/>
        </p:nvSpPr>
        <p:spPr>
          <a:xfrm>
            <a:off x="11465264" y="7409459"/>
            <a:ext cx="3543896" cy="48260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700" dirty="0">
                <a:solidFill>
                  <a:prstClr val="white"/>
                </a:solidFill>
                <a:latin typeface="Hammersmith One" panose="020B0604020202020204" charset="0"/>
              </a:rPr>
              <a:t>Digital footprint</a:t>
            </a:r>
          </a:p>
        </p:txBody>
      </p:sp>
    </p:spTree>
    <p:extLst>
      <p:ext uri="{BB962C8B-B14F-4D97-AF65-F5344CB8AC3E}">
        <p14:creationId xmlns:p14="http://schemas.microsoft.com/office/powerpoint/2010/main" xmlns="" val="76848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9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8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8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48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97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97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9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48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48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8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06" grpId="0" animBg="1"/>
      <p:bldP spid="104870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8" name="Rectangle 8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3145740" name="Straight Connector 8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V="1">
            <a:off x="1143000" y="1239486"/>
            <a:ext cx="0" cy="13716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09" name="Content Placeholder 2"/>
          <p:cNvSpPr>
            <a:spLocks noGrp="1"/>
          </p:cNvSpPr>
          <p:nvPr>
            <p:ph sz="half" idx="1"/>
          </p:nvPr>
        </p:nvSpPr>
        <p:spPr>
          <a:xfrm>
            <a:off x="2085975" y="3228068"/>
            <a:ext cx="14116050" cy="3881393"/>
          </a:xfrm>
        </p:spPr>
        <p:txBody>
          <a:bodyPr vert="horz" lIns="137160" tIns="68580" rIns="137160" bIns="68580" rtlCol="0">
            <a:normAutofit fontScale="93750"/>
          </a:bodyPr>
          <a:lstStyle/>
          <a:p>
            <a:pPr marL="0" indent="0" algn="just">
              <a:buNone/>
            </a:pPr>
            <a:r>
              <a:rPr lang="en-US" sz="6000" dirty="0">
                <a:solidFill>
                  <a:srgbClr val="FFFFFF"/>
                </a:solidFill>
              </a:rPr>
              <a:t>“70% of recruiters will be checking your social media profiles. But the real bummer is that 79% of employers can reject candidates based on their social media” </a:t>
            </a:r>
            <a:r>
              <a:rPr lang="en-US" sz="2400" i="1" dirty="0">
                <a:solidFill>
                  <a:srgbClr val="FFFFFF"/>
                </a:solidFill>
              </a:rPr>
              <a:t>The Manifest 2020 Recruitment Survey</a:t>
            </a:r>
            <a:endParaRPr lang="en-US" sz="6000" i="1" dirty="0">
              <a:solidFill>
                <a:srgbClr val="FFFFFF"/>
              </a:solidFill>
            </a:endParaRPr>
          </a:p>
          <a:p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042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3" name="Freeform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6677800" y="1377399"/>
            <a:ext cx="1059191" cy="8795301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sp>
        <p:nvSpPr>
          <p:cNvPr id="1048714" name="Freeform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6676819" y="965201"/>
            <a:ext cx="630461" cy="850337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sp>
        <p:nvSpPr>
          <p:cNvPr id="1048715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57581" y="965201"/>
            <a:ext cx="16400255" cy="8087916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pic>
        <p:nvPicPr>
          <p:cNvPr id="2097200" name="Graphic 1" descr="Clipboard Badge with solid fil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354" y="1890258"/>
            <a:ext cx="4771563" cy="4771563"/>
          </a:xfrm>
          <a:prstGeom prst="rect">
            <a:avLst/>
          </a:prstGeom>
        </p:spPr>
      </p:pic>
      <p:cxnSp>
        <p:nvCxnSpPr>
          <p:cNvPr id="3145741" name="Straight Connector 1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9144000" y="2608859"/>
            <a:ext cx="0" cy="48006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201" name="Content Placeholder 5" descr="Diploma with solid fil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1790" y="2059946"/>
            <a:ext cx="4800602" cy="4800602"/>
          </a:xfrm>
          <a:prstGeom prst="rect">
            <a:avLst/>
          </a:prstGeom>
        </p:spPr>
      </p:pic>
      <p:sp>
        <p:nvSpPr>
          <p:cNvPr id="1048716" name="Rectangle: Rounded Corners 11"/>
          <p:cNvSpPr/>
          <p:nvPr/>
        </p:nvSpPr>
        <p:spPr>
          <a:xfrm>
            <a:off x="3197638" y="6980312"/>
            <a:ext cx="3543896" cy="48260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700">
                <a:solidFill>
                  <a:prstClr val="white"/>
                </a:solidFill>
                <a:latin typeface="Hammersmith One" panose="020B0604020202020204" charset="0"/>
              </a:rPr>
              <a:t>Badges</a:t>
            </a:r>
          </a:p>
        </p:txBody>
      </p:sp>
      <p:sp>
        <p:nvSpPr>
          <p:cNvPr id="1048717" name="Rectangle: Rounded Corners 11"/>
          <p:cNvSpPr/>
          <p:nvPr/>
        </p:nvSpPr>
        <p:spPr>
          <a:xfrm>
            <a:off x="11104085" y="6887169"/>
            <a:ext cx="3543896" cy="48260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700" dirty="0">
                <a:solidFill>
                  <a:prstClr val="white"/>
                </a:solidFill>
                <a:latin typeface="Hammersmith One" panose="020B0604020202020204" charset="0"/>
              </a:rPr>
              <a:t>Certifications</a:t>
            </a:r>
          </a:p>
        </p:txBody>
      </p:sp>
    </p:spTree>
    <p:extLst>
      <p:ext uri="{BB962C8B-B14F-4D97-AF65-F5344CB8AC3E}">
        <p14:creationId xmlns:p14="http://schemas.microsoft.com/office/powerpoint/2010/main" xmlns="" val="341581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97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97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9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8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8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48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9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9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9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48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48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8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16" grpId="0" animBg="1"/>
      <p:bldP spid="10487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8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8719" name="Title 1"/>
          <p:cNvSpPr>
            <a:spLocks noGrp="1"/>
          </p:cNvSpPr>
          <p:nvPr>
            <p:ph type="title"/>
          </p:nvPr>
        </p:nvSpPr>
        <p:spPr>
          <a:xfrm>
            <a:off x="2772698" y="4624083"/>
            <a:ext cx="12742605" cy="2071917"/>
          </a:xfrm>
        </p:spPr>
        <p:txBody>
          <a:bodyPr vert="horz" lIns="137160" tIns="68580" rIns="137160" bIns="68580" rtlCol="0" anchor="b">
            <a:normAutofit/>
          </a:bodyPr>
          <a:lstStyle/>
          <a:p>
            <a:pPr algn="ctr"/>
            <a:r>
              <a:rPr lang="en-US" sz="4200" dirty="0">
                <a:solidFill>
                  <a:srgbClr val="FFFFFF"/>
                </a:solidFill>
              </a:rPr>
              <a:t>“The Semi-illiterate of the future will be people who have</a:t>
            </a:r>
            <a:br>
              <a:rPr lang="en-US" sz="4200" dirty="0">
                <a:solidFill>
                  <a:srgbClr val="FFFFFF"/>
                </a:solidFill>
              </a:rPr>
            </a:br>
            <a:r>
              <a:rPr lang="en-US" sz="4200" dirty="0">
                <a:solidFill>
                  <a:srgbClr val="FFFFFF"/>
                </a:solidFill>
              </a:rPr>
              <a:t>degrees but no skills” Anonymous </a:t>
            </a:r>
            <a:br>
              <a:rPr lang="en-US" sz="4200" dirty="0">
                <a:solidFill>
                  <a:srgbClr val="FFFFFF"/>
                </a:solidFill>
              </a:rPr>
            </a:br>
            <a:endParaRPr lang="en-US" sz="4200" dirty="0">
              <a:solidFill>
                <a:srgbClr val="FFFFFF"/>
              </a:solidFill>
            </a:endParaRPr>
          </a:p>
        </p:txBody>
      </p:sp>
      <p:sp>
        <p:nvSpPr>
          <p:cNvPr id="1048720" name="Oval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538871" y="1333877"/>
            <a:ext cx="3210258" cy="3210258"/>
          </a:xfrm>
          <a:prstGeom prst="ellipse">
            <a:avLst/>
          </a:prstGeom>
          <a:solidFill>
            <a:srgbClr val="FFFFFF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97202" name="Graphic 5" descr="Book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2396" y="2057402"/>
            <a:ext cx="1763211" cy="176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097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721" name="Rectangle 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48722" name="Rectangle 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2126309" y="2126307"/>
            <a:ext cx="10313727" cy="6061116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48723" name="Rectangle 3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-237743" y="3990710"/>
            <a:ext cx="6533391" cy="6057905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48724" name="Rectangle 3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-1771323" y="2457128"/>
            <a:ext cx="10286358" cy="5372102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48725" name="Freeform: Shape 3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6097846">
            <a:off x="-1121033" y="1801968"/>
            <a:ext cx="7212453" cy="6132999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 dirty="0"/>
          </a:p>
        </p:txBody>
      </p:sp>
      <p:sp>
        <p:nvSpPr>
          <p:cNvPr id="1048726" name="Title 1"/>
          <p:cNvSpPr>
            <a:spLocks noGrp="1"/>
          </p:cNvSpPr>
          <p:nvPr>
            <p:ph type="title"/>
          </p:nvPr>
        </p:nvSpPr>
        <p:spPr>
          <a:xfrm>
            <a:off x="990062" y="4150659"/>
            <a:ext cx="4321242" cy="4607859"/>
          </a:xfrm>
        </p:spPr>
        <p:txBody>
          <a:bodyPr vert="horz" lIns="137160" tIns="68580" rIns="137160" bIns="68580" rtlCol="0" anchor="t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Joining a Professional Network</a:t>
            </a:r>
          </a:p>
        </p:txBody>
      </p:sp>
      <p:pic>
        <p:nvPicPr>
          <p:cNvPr id="2097203" name="Content Placeholder 9" descr="A picture containing text, clipart  Description automatically generated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53642" y="2582876"/>
            <a:ext cx="10838622" cy="512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641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668" r="4668"/>
          <a:stretch>
            <a:fillRect/>
          </a:stretch>
        </p:blipFill>
        <p:spPr>
          <a:xfrm>
            <a:off x="12070265" y="0"/>
            <a:ext cx="62177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258014"/>
            <a:ext cx="9627486" cy="5333286"/>
            <a:chOff x="0" y="-114300"/>
            <a:chExt cx="12836648" cy="7111048"/>
          </a:xfrm>
        </p:grpSpPr>
        <p:sp>
          <p:nvSpPr>
            <p:cNvPr id="4" name="TextBox 4"/>
            <p:cNvSpPr txBox="1"/>
            <p:nvPr/>
          </p:nvSpPr>
          <p:spPr>
            <a:xfrm>
              <a:off x="0" y="-114300"/>
              <a:ext cx="12836648" cy="1220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839"/>
                </a:lnSpc>
              </a:pPr>
              <a:r>
                <a:rPr lang="en-US" sz="5599" dirty="0" smtClean="0">
                  <a:solidFill>
                    <a:srgbClr val="000000"/>
                  </a:solidFill>
                  <a:latin typeface="Aileron Regular Bold"/>
                </a:rPr>
                <a:t> ????</a:t>
              </a:r>
              <a:endParaRPr lang="en-US" sz="5599" dirty="0">
                <a:solidFill>
                  <a:srgbClr val="000000"/>
                </a:solidFill>
                <a:latin typeface="Aileron Regular Bold"/>
              </a:endParaRPr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3583583"/>
              <a:ext cx="12836648" cy="0"/>
            </a:xfrm>
            <a:prstGeom prst="line">
              <a:avLst/>
            </a:prstGeom>
            <a:ln w="12700" cap="rnd">
              <a:solidFill>
                <a:srgbClr val="B6897C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2457656"/>
              <a:ext cx="12836648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r>
                <a:rPr lang="en-US" sz="2599" dirty="0" smtClean="0">
                  <a:solidFill>
                    <a:srgbClr val="000000"/>
                  </a:solidFill>
                  <a:latin typeface="Aileron Regular"/>
                </a:rPr>
                <a:t>The What of CVs and Cover Letter</a:t>
              </a:r>
              <a:endParaRPr lang="en-US" sz="2599" dirty="0">
                <a:solidFill>
                  <a:srgbClr val="000000"/>
                </a:solidFill>
                <a:latin typeface="Aileron Regular"/>
              </a:endParaRP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5212292"/>
              <a:ext cx="12836648" cy="0"/>
            </a:xfrm>
            <a:prstGeom prst="line">
              <a:avLst/>
            </a:prstGeom>
            <a:ln w="12700" cap="rnd">
              <a:solidFill>
                <a:srgbClr val="B6897C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4086364"/>
              <a:ext cx="12836648" cy="563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r>
                <a:rPr lang="en-US" sz="2599" dirty="0" smtClean="0">
                  <a:solidFill>
                    <a:srgbClr val="000000"/>
                  </a:solidFill>
                  <a:latin typeface="Aileron Regular"/>
                </a:rPr>
                <a:t>The what of Interviews</a:t>
              </a:r>
              <a:endParaRPr lang="en-US" sz="2599" dirty="0">
                <a:solidFill>
                  <a:srgbClr val="000000"/>
                </a:solidFill>
                <a:latin typeface="Aileron Regular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5715073"/>
              <a:ext cx="12836648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r>
                <a:rPr lang="en-US" sz="2599" dirty="0" smtClean="0">
                  <a:solidFill>
                    <a:srgbClr val="000000"/>
                  </a:solidFill>
                  <a:latin typeface="Aileron Regular"/>
                </a:rPr>
                <a:t>Packaging</a:t>
              </a:r>
              <a:endParaRPr lang="en-US" sz="2599" dirty="0">
                <a:solidFill>
                  <a:srgbClr val="000000"/>
                </a:solidFill>
                <a:latin typeface="Aileron Regular"/>
              </a:endParaRPr>
            </a:p>
          </p:txBody>
        </p:sp>
        <p:sp>
          <p:nvSpPr>
            <p:cNvPr id="13" name="AutoShape 13"/>
            <p:cNvSpPr/>
            <p:nvPr/>
          </p:nvSpPr>
          <p:spPr>
            <a:xfrm>
              <a:off x="0" y="6996748"/>
              <a:ext cx="12836648" cy="0"/>
            </a:xfrm>
            <a:prstGeom prst="line">
              <a:avLst/>
            </a:prstGeom>
            <a:ln w="12700" cap="rnd">
              <a:solidFill>
                <a:srgbClr val="B6897C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741" name="Rectangle 13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1048742" name="Title 4"/>
          <p:cNvSpPr>
            <a:spLocks noGrp="1"/>
          </p:cNvSpPr>
          <p:nvPr>
            <p:ph type="title"/>
          </p:nvPr>
        </p:nvSpPr>
        <p:spPr>
          <a:xfrm>
            <a:off x="1261873" y="1227686"/>
            <a:ext cx="4983476" cy="4463814"/>
          </a:xfrm>
        </p:spPr>
        <p:txBody>
          <a:bodyPr vert="horz" lIns="137160" tIns="68580" rIns="137160" bIns="68580" rtlCol="0" anchor="b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What of CVs</a:t>
            </a:r>
          </a:p>
        </p:txBody>
      </p:sp>
      <p:cxnSp>
        <p:nvCxnSpPr>
          <p:cNvPr id="3145744" name="Straight Connector 136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7145349" y="2125980"/>
            <a:ext cx="0" cy="603504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213" name="Picture 2" descr="A picture containing text, turner, clipart  Description automatically generated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017017" y="2428082"/>
            <a:ext cx="9654822" cy="54308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462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103" t="127" b="127"/>
          <a:stretch>
            <a:fillRect/>
          </a:stretch>
        </p:blipFill>
        <p:spPr>
          <a:xfrm>
            <a:off x="378460" y="199102"/>
            <a:ext cx="6095807" cy="988879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878661" y="1201420"/>
            <a:ext cx="8115300" cy="7884161"/>
            <a:chOff x="0" y="0"/>
            <a:chExt cx="10820400" cy="10512215"/>
          </a:xfrm>
        </p:grpSpPr>
        <p:sp>
          <p:nvSpPr>
            <p:cNvPr id="4" name="TextBox 4"/>
            <p:cNvSpPr txBox="1"/>
            <p:nvPr/>
          </p:nvSpPr>
          <p:spPr>
            <a:xfrm>
              <a:off x="0" y="76200"/>
              <a:ext cx="10820400" cy="1752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00"/>
                </a:lnSpc>
              </a:pPr>
              <a:r>
                <a:rPr lang="en-US" sz="9000">
                  <a:solidFill>
                    <a:srgbClr val="132020"/>
                  </a:solidFill>
                  <a:latin typeface="Clear Sans Bold Bold"/>
                </a:rPr>
                <a:t>Outline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496608"/>
              <a:ext cx="10820400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500" dirty="0">
                  <a:solidFill>
                    <a:srgbClr val="3971A1"/>
                  </a:solidFill>
                  <a:latin typeface="Clear Sans Regular Bold"/>
                </a:rPr>
                <a:t>Points for discussion: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808942"/>
              <a:ext cx="10820400" cy="6703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85182" lvl="1" indent="-442591">
                <a:lnSpc>
                  <a:spcPts val="5739"/>
                </a:lnSpc>
                <a:buFont typeface="Arial"/>
                <a:buChar char="•"/>
              </a:pPr>
              <a:r>
                <a:rPr lang="en-US" sz="4099">
                  <a:solidFill>
                    <a:srgbClr val="132020"/>
                  </a:solidFill>
                  <a:latin typeface="Open Sauce Bold"/>
                </a:rPr>
                <a:t>Highlights</a:t>
              </a:r>
            </a:p>
            <a:p>
              <a:pPr marL="885182" lvl="1" indent="-442591">
                <a:lnSpc>
                  <a:spcPts val="5739"/>
                </a:lnSpc>
                <a:buFont typeface="Arial"/>
                <a:buChar char="•"/>
              </a:pPr>
              <a:r>
                <a:rPr lang="en-US" sz="4099">
                  <a:solidFill>
                    <a:srgbClr val="132020"/>
                  </a:solidFill>
                  <a:latin typeface="Open Sauce Bold"/>
                </a:rPr>
                <a:t>Context</a:t>
              </a:r>
            </a:p>
            <a:p>
              <a:pPr marL="885182" lvl="1" indent="-442591">
                <a:lnSpc>
                  <a:spcPts val="5739"/>
                </a:lnSpc>
                <a:buFont typeface="Arial"/>
                <a:buChar char="•"/>
              </a:pPr>
              <a:r>
                <a:rPr lang="en-US" sz="4099">
                  <a:solidFill>
                    <a:srgbClr val="132020"/>
                  </a:solidFill>
                  <a:latin typeface="Open Sauce Bold"/>
                </a:rPr>
                <a:t>Why</a:t>
              </a:r>
            </a:p>
            <a:p>
              <a:pPr marL="885182" lvl="1" indent="-442591">
                <a:lnSpc>
                  <a:spcPts val="5739"/>
                </a:lnSpc>
                <a:buFont typeface="Arial"/>
                <a:buChar char="•"/>
              </a:pPr>
              <a:r>
                <a:rPr lang="en-US" sz="4099">
                  <a:solidFill>
                    <a:srgbClr val="132020"/>
                  </a:solidFill>
                  <a:latin typeface="Open Sauce Bold"/>
                </a:rPr>
                <a:t>Where</a:t>
              </a:r>
            </a:p>
            <a:p>
              <a:pPr marL="885182" lvl="1" indent="-442591">
                <a:lnSpc>
                  <a:spcPts val="5739"/>
                </a:lnSpc>
                <a:buFont typeface="Arial"/>
                <a:buChar char="•"/>
              </a:pPr>
              <a:r>
                <a:rPr lang="en-US" sz="4099">
                  <a:solidFill>
                    <a:srgbClr val="132020"/>
                  </a:solidFill>
                  <a:latin typeface="Open Sauce Bold"/>
                </a:rPr>
                <a:t>What</a:t>
              </a:r>
            </a:p>
            <a:p>
              <a:pPr marL="885182" lvl="1" indent="-442591">
                <a:lnSpc>
                  <a:spcPts val="5739"/>
                </a:lnSpc>
                <a:buFont typeface="Arial"/>
                <a:buChar char="•"/>
              </a:pPr>
              <a:r>
                <a:rPr lang="en-US" sz="4099">
                  <a:solidFill>
                    <a:srgbClr val="132020"/>
                  </a:solidFill>
                  <a:latin typeface="Open Sauce Bold"/>
                </a:rPr>
                <a:t>How</a:t>
              </a:r>
            </a:p>
            <a:p>
              <a:pPr marL="885182" lvl="1" indent="-442591">
                <a:lnSpc>
                  <a:spcPts val="5739"/>
                </a:lnSpc>
                <a:buFont typeface="Arial"/>
                <a:buChar char="•"/>
              </a:pPr>
              <a:r>
                <a:rPr lang="en-US" sz="4099">
                  <a:solidFill>
                    <a:srgbClr val="132020"/>
                  </a:solidFill>
                  <a:latin typeface="Open Sauce Bold"/>
                </a:rPr>
                <a:t>What's next?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746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2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latin typeface="Hammersmith One" panose="020B0604020202020204" charset="0"/>
            </a:endParaRPr>
          </a:p>
        </p:txBody>
      </p:sp>
      <p:sp>
        <p:nvSpPr>
          <p:cNvPr id="1048747" name="Title 1"/>
          <p:cNvSpPr>
            <a:spLocks noGrp="1"/>
          </p:cNvSpPr>
          <p:nvPr>
            <p:ph type="title"/>
          </p:nvPr>
        </p:nvSpPr>
        <p:spPr>
          <a:xfrm>
            <a:off x="3412800" y="835494"/>
            <a:ext cx="10897560" cy="1162506"/>
          </a:xfrm>
          <a:solidFill>
            <a:srgbClr val="002060"/>
          </a:solidFill>
        </p:spPr>
        <p:txBody>
          <a:bodyPr vert="horz" lIns="137160" tIns="68580" rIns="137160" bIns="68580" rtlCol="0" anchor="b">
            <a:normAutofit/>
          </a:bodyPr>
          <a:lstStyle/>
          <a:p>
            <a:pPr algn="ctr"/>
            <a:r>
              <a:rPr lang="en-US" kern="1200" dirty="0">
                <a:solidFill>
                  <a:schemeClr val="bg1"/>
                </a:solidFill>
                <a:latin typeface="Hammersmith One" panose="020B0604020202020204" charset="0"/>
              </a:rPr>
              <a:t>Acceptable Structure </a:t>
            </a:r>
          </a:p>
        </p:txBody>
      </p:sp>
      <p:grpSp>
        <p:nvGrpSpPr>
          <p:cNvPr id="133" name="Graphic 10" descr="Employee badge with solid fill"/>
          <p:cNvGrpSpPr/>
          <p:nvPr/>
        </p:nvGrpSpPr>
        <p:grpSpPr>
          <a:xfrm>
            <a:off x="2079449" y="4273406"/>
            <a:ext cx="2125749" cy="1835264"/>
            <a:chOff x="1423893" y="2529312"/>
            <a:chExt cx="1471605" cy="1250864"/>
          </a:xfrm>
          <a:solidFill>
            <a:srgbClr val="002060"/>
          </a:solidFill>
        </p:grpSpPr>
        <p:sp>
          <p:nvSpPr>
            <p:cNvPr id="1048748" name="Freeform: Shape 3"/>
            <p:cNvSpPr/>
            <p:nvPr/>
          </p:nvSpPr>
          <p:spPr>
            <a:xfrm>
              <a:off x="2049325" y="2529312"/>
              <a:ext cx="220740" cy="294321"/>
            </a:xfrm>
            <a:custGeom>
              <a:avLst/>
              <a:gdLst>
                <a:gd name="connsiteX0" fmla="*/ 147161 w 220740"/>
                <a:gd name="connsiteY0" fmla="*/ 294321 h 294321"/>
                <a:gd name="connsiteX1" fmla="*/ 73580 w 220740"/>
                <a:gd name="connsiteY1" fmla="*/ 294321 h 294321"/>
                <a:gd name="connsiteX2" fmla="*/ 0 w 220740"/>
                <a:gd name="connsiteY2" fmla="*/ 220741 h 294321"/>
                <a:gd name="connsiteX3" fmla="*/ 0 w 220740"/>
                <a:gd name="connsiteY3" fmla="*/ 73580 h 294321"/>
                <a:gd name="connsiteX4" fmla="*/ 73580 w 220740"/>
                <a:gd name="connsiteY4" fmla="*/ 0 h 294321"/>
                <a:gd name="connsiteX5" fmla="*/ 147161 w 220740"/>
                <a:gd name="connsiteY5" fmla="*/ 0 h 294321"/>
                <a:gd name="connsiteX6" fmla="*/ 220741 w 220740"/>
                <a:gd name="connsiteY6" fmla="*/ 73580 h 294321"/>
                <a:gd name="connsiteX7" fmla="*/ 220741 w 220740"/>
                <a:gd name="connsiteY7" fmla="*/ 220741 h 294321"/>
                <a:gd name="connsiteX8" fmla="*/ 147161 w 220740"/>
                <a:gd name="connsiteY8" fmla="*/ 294321 h 294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740" h="294321">
                  <a:moveTo>
                    <a:pt x="147161" y="294321"/>
                  </a:moveTo>
                  <a:lnTo>
                    <a:pt x="73580" y="294321"/>
                  </a:lnTo>
                  <a:cubicBezTo>
                    <a:pt x="33111" y="294321"/>
                    <a:pt x="0" y="261210"/>
                    <a:pt x="0" y="220741"/>
                  </a:cubicBezTo>
                  <a:lnTo>
                    <a:pt x="0" y="73580"/>
                  </a:lnTo>
                  <a:cubicBezTo>
                    <a:pt x="0" y="33111"/>
                    <a:pt x="33111" y="0"/>
                    <a:pt x="73580" y="0"/>
                  </a:cubicBezTo>
                  <a:lnTo>
                    <a:pt x="147161" y="0"/>
                  </a:lnTo>
                  <a:cubicBezTo>
                    <a:pt x="187630" y="0"/>
                    <a:pt x="220741" y="33111"/>
                    <a:pt x="220741" y="73580"/>
                  </a:cubicBezTo>
                  <a:lnTo>
                    <a:pt x="220741" y="220741"/>
                  </a:lnTo>
                  <a:cubicBezTo>
                    <a:pt x="220741" y="261210"/>
                    <a:pt x="187630" y="294321"/>
                    <a:pt x="147161" y="294321"/>
                  </a:cubicBezTo>
                  <a:close/>
                </a:path>
              </a:pathLst>
            </a:custGeom>
            <a:solidFill>
              <a:srgbClr val="002060"/>
            </a:solidFill>
            <a:ln w="183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2700">
                <a:latin typeface="Hammersmith One" panose="020B0604020202020204" charset="0"/>
              </a:endParaRPr>
            </a:p>
          </p:txBody>
        </p:sp>
        <p:sp>
          <p:nvSpPr>
            <p:cNvPr id="1048749" name="Freeform: Shape 5"/>
            <p:cNvSpPr/>
            <p:nvPr/>
          </p:nvSpPr>
          <p:spPr>
            <a:xfrm>
              <a:off x="1423893" y="2750053"/>
              <a:ext cx="1471605" cy="1030123"/>
            </a:xfrm>
            <a:custGeom>
              <a:avLst/>
              <a:gdLst>
                <a:gd name="connsiteX0" fmla="*/ 1324445 w 1471605"/>
                <a:gd name="connsiteY0" fmla="*/ 441482 h 1030123"/>
                <a:gd name="connsiteX1" fmla="*/ 882963 w 1471605"/>
                <a:gd name="connsiteY1" fmla="*/ 441482 h 1030123"/>
                <a:gd name="connsiteX2" fmla="*/ 882963 w 1471605"/>
                <a:gd name="connsiteY2" fmla="*/ 367901 h 1030123"/>
                <a:gd name="connsiteX3" fmla="*/ 1324445 w 1471605"/>
                <a:gd name="connsiteY3" fmla="*/ 367901 h 1030123"/>
                <a:gd name="connsiteX4" fmla="*/ 1324445 w 1471605"/>
                <a:gd name="connsiteY4" fmla="*/ 441482 h 1030123"/>
                <a:gd name="connsiteX5" fmla="*/ 1324445 w 1471605"/>
                <a:gd name="connsiteY5" fmla="*/ 662222 h 1030123"/>
                <a:gd name="connsiteX6" fmla="*/ 882963 w 1471605"/>
                <a:gd name="connsiteY6" fmla="*/ 662222 h 1030123"/>
                <a:gd name="connsiteX7" fmla="*/ 882963 w 1471605"/>
                <a:gd name="connsiteY7" fmla="*/ 588642 h 1030123"/>
                <a:gd name="connsiteX8" fmla="*/ 1324445 w 1471605"/>
                <a:gd name="connsiteY8" fmla="*/ 588642 h 1030123"/>
                <a:gd name="connsiteX9" fmla="*/ 1324445 w 1471605"/>
                <a:gd name="connsiteY9" fmla="*/ 662222 h 1030123"/>
                <a:gd name="connsiteX10" fmla="*/ 1324445 w 1471605"/>
                <a:gd name="connsiteY10" fmla="*/ 882963 h 1030123"/>
                <a:gd name="connsiteX11" fmla="*/ 882963 w 1471605"/>
                <a:gd name="connsiteY11" fmla="*/ 882963 h 1030123"/>
                <a:gd name="connsiteX12" fmla="*/ 882963 w 1471605"/>
                <a:gd name="connsiteY12" fmla="*/ 809383 h 1030123"/>
                <a:gd name="connsiteX13" fmla="*/ 1324445 w 1471605"/>
                <a:gd name="connsiteY13" fmla="*/ 809383 h 1030123"/>
                <a:gd name="connsiteX14" fmla="*/ 1324445 w 1471605"/>
                <a:gd name="connsiteY14" fmla="*/ 882963 h 1030123"/>
                <a:gd name="connsiteX15" fmla="*/ 735803 w 1471605"/>
                <a:gd name="connsiteY15" fmla="*/ 882963 h 1030123"/>
                <a:gd name="connsiteX16" fmla="*/ 147161 w 1471605"/>
                <a:gd name="connsiteY16" fmla="*/ 882963 h 1030123"/>
                <a:gd name="connsiteX17" fmla="*/ 147161 w 1471605"/>
                <a:gd name="connsiteY17" fmla="*/ 735803 h 1030123"/>
                <a:gd name="connsiteX18" fmla="*/ 176593 w 1471605"/>
                <a:gd name="connsiteY18" fmla="*/ 676938 h 1030123"/>
                <a:gd name="connsiteX19" fmla="*/ 320074 w 1471605"/>
                <a:gd name="connsiteY19" fmla="*/ 607037 h 1030123"/>
                <a:gd name="connsiteX20" fmla="*/ 441482 w 1471605"/>
                <a:gd name="connsiteY20" fmla="*/ 588642 h 1030123"/>
                <a:gd name="connsiteX21" fmla="*/ 562889 w 1471605"/>
                <a:gd name="connsiteY21" fmla="*/ 607037 h 1030123"/>
                <a:gd name="connsiteX22" fmla="*/ 706370 w 1471605"/>
                <a:gd name="connsiteY22" fmla="*/ 676938 h 1030123"/>
                <a:gd name="connsiteX23" fmla="*/ 735803 w 1471605"/>
                <a:gd name="connsiteY23" fmla="*/ 735803 h 1030123"/>
                <a:gd name="connsiteX24" fmla="*/ 735803 w 1471605"/>
                <a:gd name="connsiteY24" fmla="*/ 882963 h 1030123"/>
                <a:gd name="connsiteX25" fmla="*/ 441482 w 1471605"/>
                <a:gd name="connsiteY25" fmla="*/ 257531 h 1030123"/>
                <a:gd name="connsiteX26" fmla="*/ 588642 w 1471605"/>
                <a:gd name="connsiteY26" fmla="*/ 404691 h 1030123"/>
                <a:gd name="connsiteX27" fmla="*/ 441482 w 1471605"/>
                <a:gd name="connsiteY27" fmla="*/ 551852 h 1030123"/>
                <a:gd name="connsiteX28" fmla="*/ 294321 w 1471605"/>
                <a:gd name="connsiteY28" fmla="*/ 404691 h 1030123"/>
                <a:gd name="connsiteX29" fmla="*/ 441482 w 1471605"/>
                <a:gd name="connsiteY29" fmla="*/ 257531 h 1030123"/>
                <a:gd name="connsiteX30" fmla="*/ 1398025 w 1471605"/>
                <a:gd name="connsiteY30" fmla="*/ 0 h 1030123"/>
                <a:gd name="connsiteX31" fmla="*/ 919753 w 1471605"/>
                <a:gd name="connsiteY31" fmla="*/ 0 h 1030123"/>
                <a:gd name="connsiteX32" fmla="*/ 772593 w 1471605"/>
                <a:gd name="connsiteY32" fmla="*/ 147161 h 1030123"/>
                <a:gd name="connsiteX33" fmla="*/ 699012 w 1471605"/>
                <a:gd name="connsiteY33" fmla="*/ 147161 h 1030123"/>
                <a:gd name="connsiteX34" fmla="*/ 551852 w 1471605"/>
                <a:gd name="connsiteY34" fmla="*/ 0 h 1030123"/>
                <a:gd name="connsiteX35" fmla="*/ 73580 w 1471605"/>
                <a:gd name="connsiteY35" fmla="*/ 0 h 1030123"/>
                <a:gd name="connsiteX36" fmla="*/ 0 w 1471605"/>
                <a:gd name="connsiteY36" fmla="*/ 73580 h 1030123"/>
                <a:gd name="connsiteX37" fmla="*/ 0 w 1471605"/>
                <a:gd name="connsiteY37" fmla="*/ 956543 h 1030123"/>
                <a:gd name="connsiteX38" fmla="*/ 73580 w 1471605"/>
                <a:gd name="connsiteY38" fmla="*/ 1030124 h 1030123"/>
                <a:gd name="connsiteX39" fmla="*/ 1398025 w 1471605"/>
                <a:gd name="connsiteY39" fmla="*/ 1030124 h 1030123"/>
                <a:gd name="connsiteX40" fmla="*/ 1471605 w 1471605"/>
                <a:gd name="connsiteY40" fmla="*/ 956543 h 1030123"/>
                <a:gd name="connsiteX41" fmla="*/ 1471605 w 1471605"/>
                <a:gd name="connsiteY41" fmla="*/ 73580 h 1030123"/>
                <a:gd name="connsiteX42" fmla="*/ 1398025 w 1471605"/>
                <a:gd name="connsiteY42" fmla="*/ 0 h 103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471605" h="1030123">
                  <a:moveTo>
                    <a:pt x="1324445" y="441482"/>
                  </a:moveTo>
                  <a:lnTo>
                    <a:pt x="882963" y="441482"/>
                  </a:lnTo>
                  <a:lnTo>
                    <a:pt x="882963" y="367901"/>
                  </a:lnTo>
                  <a:lnTo>
                    <a:pt x="1324445" y="367901"/>
                  </a:lnTo>
                  <a:lnTo>
                    <a:pt x="1324445" y="441482"/>
                  </a:lnTo>
                  <a:close/>
                  <a:moveTo>
                    <a:pt x="1324445" y="662222"/>
                  </a:moveTo>
                  <a:lnTo>
                    <a:pt x="882963" y="662222"/>
                  </a:lnTo>
                  <a:lnTo>
                    <a:pt x="882963" y="588642"/>
                  </a:lnTo>
                  <a:lnTo>
                    <a:pt x="1324445" y="588642"/>
                  </a:lnTo>
                  <a:lnTo>
                    <a:pt x="1324445" y="662222"/>
                  </a:lnTo>
                  <a:close/>
                  <a:moveTo>
                    <a:pt x="1324445" y="882963"/>
                  </a:moveTo>
                  <a:lnTo>
                    <a:pt x="882963" y="882963"/>
                  </a:lnTo>
                  <a:lnTo>
                    <a:pt x="882963" y="809383"/>
                  </a:lnTo>
                  <a:lnTo>
                    <a:pt x="1324445" y="809383"/>
                  </a:lnTo>
                  <a:lnTo>
                    <a:pt x="1324445" y="882963"/>
                  </a:lnTo>
                  <a:close/>
                  <a:moveTo>
                    <a:pt x="735803" y="882963"/>
                  </a:moveTo>
                  <a:lnTo>
                    <a:pt x="147161" y="882963"/>
                  </a:lnTo>
                  <a:lnTo>
                    <a:pt x="147161" y="735803"/>
                  </a:lnTo>
                  <a:cubicBezTo>
                    <a:pt x="147161" y="713729"/>
                    <a:pt x="158198" y="691654"/>
                    <a:pt x="176593" y="676938"/>
                  </a:cubicBezTo>
                  <a:cubicBezTo>
                    <a:pt x="217062" y="647506"/>
                    <a:pt x="268568" y="621753"/>
                    <a:pt x="320074" y="607037"/>
                  </a:cubicBezTo>
                  <a:cubicBezTo>
                    <a:pt x="360543" y="596000"/>
                    <a:pt x="401012" y="588642"/>
                    <a:pt x="441482" y="588642"/>
                  </a:cubicBezTo>
                  <a:cubicBezTo>
                    <a:pt x="485630" y="588642"/>
                    <a:pt x="526099" y="596000"/>
                    <a:pt x="562889" y="607037"/>
                  </a:cubicBezTo>
                  <a:cubicBezTo>
                    <a:pt x="614395" y="621753"/>
                    <a:pt x="665901" y="643827"/>
                    <a:pt x="706370" y="676938"/>
                  </a:cubicBezTo>
                  <a:cubicBezTo>
                    <a:pt x="724766" y="691654"/>
                    <a:pt x="735803" y="713729"/>
                    <a:pt x="735803" y="735803"/>
                  </a:cubicBezTo>
                  <a:lnTo>
                    <a:pt x="735803" y="882963"/>
                  </a:lnTo>
                  <a:close/>
                  <a:moveTo>
                    <a:pt x="441482" y="257531"/>
                  </a:moveTo>
                  <a:cubicBezTo>
                    <a:pt x="522420" y="257531"/>
                    <a:pt x="588642" y="323753"/>
                    <a:pt x="588642" y="404691"/>
                  </a:cubicBezTo>
                  <a:cubicBezTo>
                    <a:pt x="588642" y="485630"/>
                    <a:pt x="522420" y="551852"/>
                    <a:pt x="441482" y="551852"/>
                  </a:cubicBezTo>
                  <a:cubicBezTo>
                    <a:pt x="360543" y="551852"/>
                    <a:pt x="294321" y="485630"/>
                    <a:pt x="294321" y="404691"/>
                  </a:cubicBezTo>
                  <a:cubicBezTo>
                    <a:pt x="294321" y="323753"/>
                    <a:pt x="360543" y="257531"/>
                    <a:pt x="441482" y="257531"/>
                  </a:cubicBezTo>
                  <a:close/>
                  <a:moveTo>
                    <a:pt x="1398025" y="0"/>
                  </a:moveTo>
                  <a:lnTo>
                    <a:pt x="919753" y="0"/>
                  </a:lnTo>
                  <a:cubicBezTo>
                    <a:pt x="919753" y="80938"/>
                    <a:pt x="853531" y="147161"/>
                    <a:pt x="772593" y="147161"/>
                  </a:cubicBezTo>
                  <a:lnTo>
                    <a:pt x="699012" y="147161"/>
                  </a:lnTo>
                  <a:cubicBezTo>
                    <a:pt x="618074" y="147161"/>
                    <a:pt x="551852" y="80938"/>
                    <a:pt x="551852" y="0"/>
                  </a:cubicBezTo>
                  <a:lnTo>
                    <a:pt x="73580" y="0"/>
                  </a:lnTo>
                  <a:cubicBezTo>
                    <a:pt x="33111" y="0"/>
                    <a:pt x="0" y="33111"/>
                    <a:pt x="0" y="73580"/>
                  </a:cubicBezTo>
                  <a:lnTo>
                    <a:pt x="0" y="956543"/>
                  </a:lnTo>
                  <a:cubicBezTo>
                    <a:pt x="0" y="997012"/>
                    <a:pt x="33111" y="1030124"/>
                    <a:pt x="73580" y="1030124"/>
                  </a:cubicBezTo>
                  <a:lnTo>
                    <a:pt x="1398025" y="1030124"/>
                  </a:lnTo>
                  <a:cubicBezTo>
                    <a:pt x="1438494" y="1030124"/>
                    <a:pt x="1471605" y="997012"/>
                    <a:pt x="1471605" y="956543"/>
                  </a:cubicBezTo>
                  <a:lnTo>
                    <a:pt x="1471605" y="73580"/>
                  </a:lnTo>
                  <a:cubicBezTo>
                    <a:pt x="1471605" y="33111"/>
                    <a:pt x="1438494" y="0"/>
                    <a:pt x="1398025" y="0"/>
                  </a:cubicBezTo>
                  <a:close/>
                </a:path>
              </a:pathLst>
            </a:custGeom>
            <a:solidFill>
              <a:srgbClr val="002060"/>
            </a:solidFill>
            <a:ln w="183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2700">
                <a:latin typeface="Hammersmith One" panose="020B0604020202020204" charset="0"/>
              </a:endParaRPr>
            </a:p>
          </p:txBody>
        </p:sp>
      </p:grpSp>
      <p:grpSp>
        <p:nvGrpSpPr>
          <p:cNvPr id="134" name="Group 7"/>
          <p:cNvGrpSpPr/>
          <p:nvPr/>
        </p:nvGrpSpPr>
        <p:grpSpPr>
          <a:xfrm>
            <a:off x="14769401" y="4071600"/>
            <a:ext cx="1700600" cy="2021832"/>
            <a:chOff x="9824667" y="2684264"/>
            <a:chExt cx="1177284" cy="1378024"/>
          </a:xfrm>
        </p:grpSpPr>
        <p:sp>
          <p:nvSpPr>
            <p:cNvPr id="1048750" name="Freeform: Shape 9"/>
            <p:cNvSpPr/>
            <p:nvPr/>
          </p:nvSpPr>
          <p:spPr>
            <a:xfrm>
              <a:off x="9824667" y="3473646"/>
              <a:ext cx="1177284" cy="588642"/>
            </a:xfrm>
            <a:custGeom>
              <a:avLst/>
              <a:gdLst>
                <a:gd name="connsiteX0" fmla="*/ 1177284 w 1177284"/>
                <a:gd name="connsiteY0" fmla="*/ 294321 h 588642"/>
                <a:gd name="connsiteX1" fmla="*/ 1118420 w 1177284"/>
                <a:gd name="connsiteY1" fmla="*/ 176593 h 588642"/>
                <a:gd name="connsiteX2" fmla="*/ 831457 w 1177284"/>
                <a:gd name="connsiteY2" fmla="*/ 36790 h 588642"/>
                <a:gd name="connsiteX3" fmla="*/ 588642 w 1177284"/>
                <a:gd name="connsiteY3" fmla="*/ 0 h 588642"/>
                <a:gd name="connsiteX4" fmla="*/ 345827 w 1177284"/>
                <a:gd name="connsiteY4" fmla="*/ 36790 h 588642"/>
                <a:gd name="connsiteX5" fmla="*/ 58864 w 1177284"/>
                <a:gd name="connsiteY5" fmla="*/ 176593 h 588642"/>
                <a:gd name="connsiteX6" fmla="*/ 0 w 1177284"/>
                <a:gd name="connsiteY6" fmla="*/ 294321 h 588642"/>
                <a:gd name="connsiteX7" fmla="*/ 0 w 1177284"/>
                <a:gd name="connsiteY7" fmla="*/ 588642 h 588642"/>
                <a:gd name="connsiteX8" fmla="*/ 1177284 w 1177284"/>
                <a:gd name="connsiteY8" fmla="*/ 588642 h 58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7284" h="588642">
                  <a:moveTo>
                    <a:pt x="1177284" y="294321"/>
                  </a:moveTo>
                  <a:cubicBezTo>
                    <a:pt x="1176324" y="248234"/>
                    <a:pt x="1154713" y="205015"/>
                    <a:pt x="1118420" y="176593"/>
                  </a:cubicBezTo>
                  <a:cubicBezTo>
                    <a:pt x="1037482" y="110370"/>
                    <a:pt x="934469" y="66222"/>
                    <a:pt x="831457" y="36790"/>
                  </a:cubicBezTo>
                  <a:cubicBezTo>
                    <a:pt x="752757" y="12698"/>
                    <a:pt x="670945" y="303"/>
                    <a:pt x="588642" y="0"/>
                  </a:cubicBezTo>
                  <a:cubicBezTo>
                    <a:pt x="506429" y="1418"/>
                    <a:pt x="424771" y="13791"/>
                    <a:pt x="345827" y="36790"/>
                  </a:cubicBezTo>
                  <a:cubicBezTo>
                    <a:pt x="242949" y="66811"/>
                    <a:pt x="145915" y="114084"/>
                    <a:pt x="58864" y="176593"/>
                  </a:cubicBezTo>
                  <a:cubicBezTo>
                    <a:pt x="22571" y="205015"/>
                    <a:pt x="960" y="248234"/>
                    <a:pt x="0" y="294321"/>
                  </a:cubicBezTo>
                  <a:lnTo>
                    <a:pt x="0" y="588642"/>
                  </a:lnTo>
                  <a:lnTo>
                    <a:pt x="1177284" y="588642"/>
                  </a:lnTo>
                  <a:close/>
                </a:path>
              </a:pathLst>
            </a:custGeom>
            <a:solidFill>
              <a:srgbClr val="002060"/>
            </a:solidFill>
            <a:ln w="183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2700">
                <a:latin typeface="Hammersmith One" panose="020B0604020202020204" charset="0"/>
              </a:endParaRPr>
            </a:p>
          </p:txBody>
        </p:sp>
        <p:grpSp>
          <p:nvGrpSpPr>
            <p:cNvPr id="135" name="Group 6"/>
            <p:cNvGrpSpPr/>
            <p:nvPr/>
          </p:nvGrpSpPr>
          <p:grpSpPr>
            <a:xfrm>
              <a:off x="10056172" y="2684264"/>
              <a:ext cx="761371" cy="792501"/>
              <a:chOff x="10056172" y="2684264"/>
              <a:chExt cx="761371" cy="792501"/>
            </a:xfrm>
          </p:grpSpPr>
          <p:sp>
            <p:nvSpPr>
              <p:cNvPr id="1048751" name="Freeform: Shape 11"/>
              <p:cNvSpPr/>
              <p:nvPr/>
            </p:nvSpPr>
            <p:spPr>
              <a:xfrm>
                <a:off x="10056172" y="2684264"/>
                <a:ext cx="761371" cy="792501"/>
              </a:xfrm>
              <a:custGeom>
                <a:avLst/>
                <a:gdLst>
                  <a:gd name="connsiteX0" fmla="*/ 691654 w 761371"/>
                  <a:gd name="connsiteY0" fmla="*/ 627007 h 792501"/>
                  <a:gd name="connsiteX1" fmla="*/ 740033 w 761371"/>
                  <a:gd name="connsiteY1" fmla="*/ 278605 h 792501"/>
                  <a:gd name="connsiteX2" fmla="*/ 663510 w 761371"/>
                  <a:gd name="connsiteY2" fmla="*/ 115257 h 792501"/>
                  <a:gd name="connsiteX3" fmla="*/ 568040 w 761371"/>
                  <a:gd name="connsiteY3" fmla="*/ 113969 h 792501"/>
                  <a:gd name="connsiteX4" fmla="*/ 418488 w 761371"/>
                  <a:gd name="connsiteY4" fmla="*/ 12980 h 792501"/>
                  <a:gd name="connsiteX5" fmla="*/ 137779 w 761371"/>
                  <a:gd name="connsiteY5" fmla="*/ 48851 h 792501"/>
                  <a:gd name="connsiteX6" fmla="*/ 30536 w 761371"/>
                  <a:gd name="connsiteY6" fmla="*/ 319442 h 792501"/>
                  <a:gd name="connsiteX7" fmla="*/ 40837 w 761371"/>
                  <a:gd name="connsiteY7" fmla="*/ 687343 h 792501"/>
                  <a:gd name="connsiteX8" fmla="*/ 0 w 761371"/>
                  <a:gd name="connsiteY8" fmla="*/ 789436 h 792501"/>
                  <a:gd name="connsiteX9" fmla="*/ 171994 w 761371"/>
                  <a:gd name="connsiteY9" fmla="*/ 771041 h 792501"/>
                  <a:gd name="connsiteX10" fmla="*/ 259922 w 761371"/>
                  <a:gd name="connsiteY10" fmla="*/ 701875 h 792501"/>
                  <a:gd name="connsiteX11" fmla="*/ 73396 w 761371"/>
                  <a:gd name="connsiteY11" fmla="*/ 471201 h 792501"/>
                  <a:gd name="connsiteX12" fmla="*/ 80570 w 761371"/>
                  <a:gd name="connsiteY12" fmla="*/ 372236 h 792501"/>
                  <a:gd name="connsiteX13" fmla="*/ 179904 w 761371"/>
                  <a:gd name="connsiteY13" fmla="*/ 339309 h 792501"/>
                  <a:gd name="connsiteX14" fmla="*/ 364958 w 761371"/>
                  <a:gd name="connsiteY14" fmla="*/ 287251 h 792501"/>
                  <a:gd name="connsiteX15" fmla="*/ 547437 w 761371"/>
                  <a:gd name="connsiteY15" fmla="*/ 162164 h 792501"/>
                  <a:gd name="connsiteX16" fmla="*/ 573451 w 761371"/>
                  <a:gd name="connsiteY16" fmla="*/ 162363 h 792501"/>
                  <a:gd name="connsiteX17" fmla="*/ 578525 w 761371"/>
                  <a:gd name="connsiteY17" fmla="*/ 172465 h 792501"/>
                  <a:gd name="connsiteX18" fmla="*/ 609428 w 761371"/>
                  <a:gd name="connsiteY18" fmla="*/ 257819 h 792501"/>
                  <a:gd name="connsiteX19" fmla="*/ 636653 w 761371"/>
                  <a:gd name="connsiteY19" fmla="*/ 281732 h 792501"/>
                  <a:gd name="connsiteX20" fmla="*/ 667557 w 761371"/>
                  <a:gd name="connsiteY20" fmla="*/ 310612 h 792501"/>
                  <a:gd name="connsiteX21" fmla="*/ 689631 w 761371"/>
                  <a:gd name="connsiteY21" fmla="*/ 394126 h 792501"/>
                  <a:gd name="connsiteX22" fmla="*/ 485814 w 761371"/>
                  <a:gd name="connsiteY22" fmla="*/ 703531 h 792501"/>
                  <a:gd name="connsiteX23" fmla="*/ 572822 w 761371"/>
                  <a:gd name="connsiteY23" fmla="*/ 773432 h 792501"/>
                  <a:gd name="connsiteX24" fmla="*/ 761372 w 761371"/>
                  <a:gd name="connsiteY24" fmla="*/ 758164 h 792501"/>
                  <a:gd name="connsiteX25" fmla="*/ 691654 w 761371"/>
                  <a:gd name="connsiteY25" fmla="*/ 627007 h 792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61371" h="792501">
                    <a:moveTo>
                      <a:pt x="691654" y="627007"/>
                    </a:moveTo>
                    <a:cubicBezTo>
                      <a:pt x="674731" y="560785"/>
                      <a:pt x="739482" y="395230"/>
                      <a:pt x="740033" y="278605"/>
                    </a:cubicBezTo>
                    <a:cubicBezTo>
                      <a:pt x="740033" y="185342"/>
                      <a:pt x="713545" y="143585"/>
                      <a:pt x="663510" y="115257"/>
                    </a:cubicBezTo>
                    <a:cubicBezTo>
                      <a:pt x="634630" y="98885"/>
                      <a:pt x="568040" y="113969"/>
                      <a:pt x="568040" y="113969"/>
                    </a:cubicBezTo>
                    <a:cubicBezTo>
                      <a:pt x="568040" y="113969"/>
                      <a:pt x="533641" y="48851"/>
                      <a:pt x="418488" y="12980"/>
                    </a:cubicBezTo>
                    <a:cubicBezTo>
                      <a:pt x="323865" y="-12782"/>
                      <a:pt x="222884" y="122"/>
                      <a:pt x="137779" y="48851"/>
                    </a:cubicBezTo>
                    <a:cubicBezTo>
                      <a:pt x="66590" y="94838"/>
                      <a:pt x="32191" y="145425"/>
                      <a:pt x="30536" y="319442"/>
                    </a:cubicBezTo>
                    <a:cubicBezTo>
                      <a:pt x="29064" y="478927"/>
                      <a:pt x="50954" y="620569"/>
                      <a:pt x="40837" y="687343"/>
                    </a:cubicBezTo>
                    <a:cubicBezTo>
                      <a:pt x="36172" y="724304"/>
                      <a:pt x="22113" y="759454"/>
                      <a:pt x="0" y="789436"/>
                    </a:cubicBezTo>
                    <a:cubicBezTo>
                      <a:pt x="0" y="789436"/>
                      <a:pt x="110370" y="803600"/>
                      <a:pt x="171994" y="771041"/>
                    </a:cubicBezTo>
                    <a:cubicBezTo>
                      <a:pt x="203004" y="750234"/>
                      <a:pt x="232398" y="727113"/>
                      <a:pt x="259922" y="701875"/>
                    </a:cubicBezTo>
                    <a:cubicBezTo>
                      <a:pt x="165515" y="657845"/>
                      <a:pt x="96694" y="572733"/>
                      <a:pt x="73396" y="471201"/>
                    </a:cubicBezTo>
                    <a:cubicBezTo>
                      <a:pt x="71005" y="462372"/>
                      <a:pt x="55001" y="404611"/>
                      <a:pt x="80570" y="372236"/>
                    </a:cubicBezTo>
                    <a:cubicBezTo>
                      <a:pt x="94551" y="353841"/>
                      <a:pt x="126558" y="348690"/>
                      <a:pt x="179904" y="339309"/>
                    </a:cubicBezTo>
                    <a:cubicBezTo>
                      <a:pt x="243760" y="330897"/>
                      <a:pt x="306081" y="313366"/>
                      <a:pt x="364958" y="287251"/>
                    </a:cubicBezTo>
                    <a:cubicBezTo>
                      <a:pt x="431144" y="253968"/>
                      <a:pt x="492524" y="211892"/>
                      <a:pt x="547437" y="162164"/>
                    </a:cubicBezTo>
                    <a:cubicBezTo>
                      <a:pt x="554676" y="155036"/>
                      <a:pt x="566321" y="155124"/>
                      <a:pt x="573451" y="162363"/>
                    </a:cubicBezTo>
                    <a:cubicBezTo>
                      <a:pt x="576161" y="165115"/>
                      <a:pt x="577936" y="168648"/>
                      <a:pt x="578525" y="172465"/>
                    </a:cubicBezTo>
                    <a:cubicBezTo>
                      <a:pt x="582905" y="202725"/>
                      <a:pt x="593421" y="231769"/>
                      <a:pt x="609428" y="257819"/>
                    </a:cubicBezTo>
                    <a:cubicBezTo>
                      <a:pt x="616926" y="267424"/>
                      <a:pt x="626161" y="275537"/>
                      <a:pt x="636653" y="281732"/>
                    </a:cubicBezTo>
                    <a:cubicBezTo>
                      <a:pt x="648884" y="289061"/>
                      <a:pt x="659419" y="298904"/>
                      <a:pt x="667557" y="310612"/>
                    </a:cubicBezTo>
                    <a:cubicBezTo>
                      <a:pt x="680840" y="336536"/>
                      <a:pt x="688369" y="365023"/>
                      <a:pt x="689631" y="394126"/>
                    </a:cubicBezTo>
                    <a:cubicBezTo>
                      <a:pt x="688428" y="528362"/>
                      <a:pt x="608672" y="649435"/>
                      <a:pt x="485814" y="703531"/>
                    </a:cubicBezTo>
                    <a:cubicBezTo>
                      <a:pt x="508991" y="723949"/>
                      <a:pt x="539343" y="749151"/>
                      <a:pt x="572822" y="773432"/>
                    </a:cubicBezTo>
                    <a:cubicBezTo>
                      <a:pt x="628007" y="813349"/>
                      <a:pt x="761372" y="758164"/>
                      <a:pt x="761372" y="758164"/>
                    </a:cubicBezTo>
                    <a:cubicBezTo>
                      <a:pt x="761372" y="758164"/>
                      <a:pt x="718327" y="732411"/>
                      <a:pt x="691654" y="627007"/>
                    </a:cubicBezTo>
                    <a:close/>
                  </a:path>
                </a:pathLst>
              </a:custGeom>
              <a:solidFill>
                <a:srgbClr val="002060"/>
              </a:solidFill>
              <a:ln w="183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2700">
                  <a:latin typeface="Hammersmith One" panose="020B0604020202020204" charset="0"/>
                </a:endParaRPr>
              </a:p>
            </p:txBody>
          </p:sp>
          <p:sp>
            <p:nvSpPr>
              <p:cNvPr id="1048752" name="Freeform: Shape 13"/>
              <p:cNvSpPr/>
              <p:nvPr/>
            </p:nvSpPr>
            <p:spPr>
              <a:xfrm>
                <a:off x="10158755" y="2894255"/>
                <a:ext cx="550257" cy="479559"/>
              </a:xfrm>
              <a:custGeom>
                <a:avLst/>
                <a:gdLst>
                  <a:gd name="connsiteX0" fmla="*/ 550258 w 550257"/>
                  <a:gd name="connsiteY0" fmla="*/ 185238 h 479559"/>
                  <a:gd name="connsiteX1" fmla="*/ 534438 w 550257"/>
                  <a:gd name="connsiteY1" fmla="*/ 121040 h 479559"/>
                  <a:gd name="connsiteX2" fmla="*/ 513835 w 550257"/>
                  <a:gd name="connsiteY2" fmla="*/ 102644 h 479559"/>
                  <a:gd name="connsiteX3" fmla="*/ 477045 w 550257"/>
                  <a:gd name="connsiteY3" fmla="*/ 70453 h 479559"/>
                  <a:gd name="connsiteX4" fmla="*/ 445590 w 550257"/>
                  <a:gd name="connsiteY4" fmla="*/ 0 h 479559"/>
                  <a:gd name="connsiteX5" fmla="*/ 278195 w 550257"/>
                  <a:gd name="connsiteY5" fmla="*/ 110370 h 479559"/>
                  <a:gd name="connsiteX6" fmla="*/ 82839 w 550257"/>
                  <a:gd name="connsiteY6" fmla="*/ 165556 h 479559"/>
                  <a:gd name="connsiteX7" fmla="*/ 6316 w 550257"/>
                  <a:gd name="connsiteY7" fmla="*/ 184870 h 479559"/>
                  <a:gd name="connsiteX8" fmla="*/ 6316 w 550257"/>
                  <a:gd name="connsiteY8" fmla="*/ 251277 h 479559"/>
                  <a:gd name="connsiteX9" fmla="*/ 274332 w 550257"/>
                  <a:gd name="connsiteY9" fmla="*/ 479559 h 479559"/>
                  <a:gd name="connsiteX10" fmla="*/ 550258 w 550257"/>
                  <a:gd name="connsiteY10" fmla="*/ 185238 h 479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257" h="479559">
                    <a:moveTo>
                      <a:pt x="550258" y="185238"/>
                    </a:moveTo>
                    <a:cubicBezTo>
                      <a:pt x="549275" y="163004"/>
                      <a:pt x="543898" y="141184"/>
                      <a:pt x="534438" y="121040"/>
                    </a:cubicBezTo>
                    <a:cubicBezTo>
                      <a:pt x="529050" y="113428"/>
                      <a:pt x="522006" y="107138"/>
                      <a:pt x="513835" y="102644"/>
                    </a:cubicBezTo>
                    <a:cubicBezTo>
                      <a:pt x="499767" y="94170"/>
                      <a:pt x="487311" y="83273"/>
                      <a:pt x="477045" y="70453"/>
                    </a:cubicBezTo>
                    <a:cubicBezTo>
                      <a:pt x="462245" y="49144"/>
                      <a:pt x="451574" y="25245"/>
                      <a:pt x="445590" y="0"/>
                    </a:cubicBezTo>
                    <a:cubicBezTo>
                      <a:pt x="394233" y="43120"/>
                      <a:pt x="338061" y="80155"/>
                      <a:pt x="278195" y="110370"/>
                    </a:cubicBezTo>
                    <a:cubicBezTo>
                      <a:pt x="216051" y="138014"/>
                      <a:pt x="150262" y="156599"/>
                      <a:pt x="82839" y="165556"/>
                    </a:cubicBezTo>
                    <a:cubicBezTo>
                      <a:pt x="51751" y="171074"/>
                      <a:pt x="12938" y="177880"/>
                      <a:pt x="6316" y="184870"/>
                    </a:cubicBezTo>
                    <a:cubicBezTo>
                      <a:pt x="-4721" y="199219"/>
                      <a:pt x="981" y="235825"/>
                      <a:pt x="6316" y="251277"/>
                    </a:cubicBezTo>
                    <a:cubicBezTo>
                      <a:pt x="37771" y="383905"/>
                      <a:pt x="150349" y="479559"/>
                      <a:pt x="274332" y="479559"/>
                    </a:cubicBezTo>
                    <a:cubicBezTo>
                      <a:pt x="421492" y="479559"/>
                      <a:pt x="550258" y="341964"/>
                      <a:pt x="550258" y="185238"/>
                    </a:cubicBezTo>
                    <a:close/>
                  </a:path>
                </a:pathLst>
              </a:custGeom>
              <a:solidFill>
                <a:srgbClr val="002060"/>
              </a:solidFill>
              <a:ln w="183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2700">
                  <a:latin typeface="Hammersmith One" panose="020B0604020202020204" charset="0"/>
                </a:endParaRPr>
              </a:p>
            </p:txBody>
          </p:sp>
        </p:grpSp>
      </p:grpSp>
      <p:grpSp>
        <p:nvGrpSpPr>
          <p:cNvPr id="136" name="Group 4"/>
          <p:cNvGrpSpPr/>
          <p:nvPr/>
        </p:nvGrpSpPr>
        <p:grpSpPr>
          <a:xfrm>
            <a:off x="5881289" y="4643210"/>
            <a:ext cx="1540221" cy="1369526"/>
            <a:chOff x="4064774" y="3077761"/>
            <a:chExt cx="809976" cy="809976"/>
          </a:xfrm>
        </p:grpSpPr>
        <p:sp>
          <p:nvSpPr>
            <p:cNvPr id="1048753" name="Freeform: Shape 21"/>
            <p:cNvSpPr/>
            <p:nvPr/>
          </p:nvSpPr>
          <p:spPr>
            <a:xfrm>
              <a:off x="4064774" y="3816269"/>
              <a:ext cx="809976" cy="71468"/>
            </a:xfrm>
            <a:custGeom>
              <a:avLst/>
              <a:gdLst>
                <a:gd name="connsiteX0" fmla="*/ 0 w 809976"/>
                <a:gd name="connsiteY0" fmla="*/ 0 h 71468"/>
                <a:gd name="connsiteX1" fmla="*/ 809976 w 809976"/>
                <a:gd name="connsiteY1" fmla="*/ 0 h 71468"/>
                <a:gd name="connsiteX2" fmla="*/ 809976 w 809976"/>
                <a:gd name="connsiteY2" fmla="*/ 71469 h 71468"/>
                <a:gd name="connsiteX3" fmla="*/ 0 w 809976"/>
                <a:gd name="connsiteY3" fmla="*/ 71469 h 7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976" h="71468">
                  <a:moveTo>
                    <a:pt x="0" y="0"/>
                  </a:moveTo>
                  <a:lnTo>
                    <a:pt x="809976" y="0"/>
                  </a:lnTo>
                  <a:lnTo>
                    <a:pt x="809976" y="71469"/>
                  </a:lnTo>
                  <a:lnTo>
                    <a:pt x="0" y="71469"/>
                  </a:lnTo>
                  <a:close/>
                </a:path>
              </a:pathLst>
            </a:custGeom>
            <a:solidFill>
              <a:srgbClr val="002060"/>
            </a:solidFill>
            <a:ln w="119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2700">
                <a:latin typeface="Hammersmith One" panose="020B0604020202020204" charset="0"/>
              </a:endParaRPr>
            </a:p>
          </p:txBody>
        </p:sp>
        <p:sp>
          <p:nvSpPr>
            <p:cNvPr id="1048754" name="Freeform: Shape 22"/>
            <p:cNvSpPr/>
            <p:nvPr/>
          </p:nvSpPr>
          <p:spPr>
            <a:xfrm>
              <a:off x="4064774" y="3077761"/>
              <a:ext cx="95291" cy="690862"/>
            </a:xfrm>
            <a:custGeom>
              <a:avLst/>
              <a:gdLst>
                <a:gd name="connsiteX0" fmla="*/ 0 w 95291"/>
                <a:gd name="connsiteY0" fmla="*/ 0 h 690862"/>
                <a:gd name="connsiteX1" fmla="*/ 95291 w 95291"/>
                <a:gd name="connsiteY1" fmla="*/ 0 h 690862"/>
                <a:gd name="connsiteX2" fmla="*/ 95291 w 95291"/>
                <a:gd name="connsiteY2" fmla="*/ 690862 h 690862"/>
                <a:gd name="connsiteX3" fmla="*/ 0 w 95291"/>
                <a:gd name="connsiteY3" fmla="*/ 690862 h 69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91" h="690862">
                  <a:moveTo>
                    <a:pt x="0" y="0"/>
                  </a:moveTo>
                  <a:lnTo>
                    <a:pt x="95291" y="0"/>
                  </a:lnTo>
                  <a:lnTo>
                    <a:pt x="95291" y="690862"/>
                  </a:lnTo>
                  <a:lnTo>
                    <a:pt x="0" y="690862"/>
                  </a:lnTo>
                  <a:close/>
                </a:path>
              </a:pathLst>
            </a:custGeom>
            <a:solidFill>
              <a:srgbClr val="002060"/>
            </a:solidFill>
            <a:ln w="119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2700">
                <a:latin typeface="Hammersmith One" panose="020B0604020202020204" charset="0"/>
              </a:endParaRPr>
            </a:p>
          </p:txBody>
        </p:sp>
        <p:sp>
          <p:nvSpPr>
            <p:cNvPr id="1048755" name="Freeform: Shape 23"/>
            <p:cNvSpPr/>
            <p:nvPr/>
          </p:nvSpPr>
          <p:spPr>
            <a:xfrm>
              <a:off x="4660345" y="3673332"/>
              <a:ext cx="214405" cy="95291"/>
            </a:xfrm>
            <a:custGeom>
              <a:avLst/>
              <a:gdLst>
                <a:gd name="connsiteX0" fmla="*/ 0 w 214405"/>
                <a:gd name="connsiteY0" fmla="*/ 0 h 95291"/>
                <a:gd name="connsiteX1" fmla="*/ 214406 w 214405"/>
                <a:gd name="connsiteY1" fmla="*/ 0 h 95291"/>
                <a:gd name="connsiteX2" fmla="*/ 214406 w 214405"/>
                <a:gd name="connsiteY2" fmla="*/ 95291 h 95291"/>
                <a:gd name="connsiteX3" fmla="*/ 0 w 214405"/>
                <a:gd name="connsiteY3" fmla="*/ 95291 h 9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405" h="95291">
                  <a:moveTo>
                    <a:pt x="0" y="0"/>
                  </a:moveTo>
                  <a:lnTo>
                    <a:pt x="214406" y="0"/>
                  </a:lnTo>
                  <a:lnTo>
                    <a:pt x="214406" y="95291"/>
                  </a:lnTo>
                  <a:lnTo>
                    <a:pt x="0" y="95291"/>
                  </a:lnTo>
                  <a:close/>
                </a:path>
              </a:pathLst>
            </a:custGeom>
            <a:solidFill>
              <a:srgbClr val="002060"/>
            </a:solidFill>
            <a:ln w="119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2700">
                <a:latin typeface="Hammersmith One" panose="020B0604020202020204" charset="0"/>
              </a:endParaRPr>
            </a:p>
          </p:txBody>
        </p:sp>
        <p:sp>
          <p:nvSpPr>
            <p:cNvPr id="1048756" name="Freeform: Shape 24"/>
            <p:cNvSpPr/>
            <p:nvPr/>
          </p:nvSpPr>
          <p:spPr>
            <a:xfrm>
              <a:off x="4660345" y="3268344"/>
              <a:ext cx="214405" cy="357342"/>
            </a:xfrm>
            <a:custGeom>
              <a:avLst/>
              <a:gdLst>
                <a:gd name="connsiteX0" fmla="*/ 0 w 214405"/>
                <a:gd name="connsiteY0" fmla="*/ 0 h 357342"/>
                <a:gd name="connsiteX1" fmla="*/ 214406 w 214405"/>
                <a:gd name="connsiteY1" fmla="*/ 0 h 357342"/>
                <a:gd name="connsiteX2" fmla="*/ 214406 w 214405"/>
                <a:gd name="connsiteY2" fmla="*/ 357343 h 357342"/>
                <a:gd name="connsiteX3" fmla="*/ 0 w 214405"/>
                <a:gd name="connsiteY3" fmla="*/ 357343 h 357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405" h="357342">
                  <a:moveTo>
                    <a:pt x="0" y="0"/>
                  </a:moveTo>
                  <a:lnTo>
                    <a:pt x="214406" y="0"/>
                  </a:lnTo>
                  <a:lnTo>
                    <a:pt x="214406" y="357343"/>
                  </a:lnTo>
                  <a:lnTo>
                    <a:pt x="0" y="357343"/>
                  </a:lnTo>
                  <a:close/>
                </a:path>
              </a:pathLst>
            </a:custGeom>
            <a:solidFill>
              <a:srgbClr val="002060"/>
            </a:solidFill>
            <a:ln w="119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2700">
                <a:latin typeface="Hammersmith One" panose="020B0604020202020204" charset="0"/>
              </a:endParaRPr>
            </a:p>
          </p:txBody>
        </p:sp>
        <p:sp>
          <p:nvSpPr>
            <p:cNvPr id="1048757" name="Freeform: Shape 25"/>
            <p:cNvSpPr/>
            <p:nvPr/>
          </p:nvSpPr>
          <p:spPr>
            <a:xfrm>
              <a:off x="4660345" y="3125407"/>
              <a:ext cx="214405" cy="95291"/>
            </a:xfrm>
            <a:custGeom>
              <a:avLst/>
              <a:gdLst>
                <a:gd name="connsiteX0" fmla="*/ 0 w 214405"/>
                <a:gd name="connsiteY0" fmla="*/ 0 h 95291"/>
                <a:gd name="connsiteX1" fmla="*/ 214406 w 214405"/>
                <a:gd name="connsiteY1" fmla="*/ 0 h 95291"/>
                <a:gd name="connsiteX2" fmla="*/ 214406 w 214405"/>
                <a:gd name="connsiteY2" fmla="*/ 95291 h 95291"/>
                <a:gd name="connsiteX3" fmla="*/ 0 w 214405"/>
                <a:gd name="connsiteY3" fmla="*/ 95291 h 9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405" h="95291">
                  <a:moveTo>
                    <a:pt x="0" y="0"/>
                  </a:moveTo>
                  <a:lnTo>
                    <a:pt x="214406" y="0"/>
                  </a:lnTo>
                  <a:lnTo>
                    <a:pt x="214406" y="95291"/>
                  </a:lnTo>
                  <a:lnTo>
                    <a:pt x="0" y="95291"/>
                  </a:lnTo>
                  <a:close/>
                </a:path>
              </a:pathLst>
            </a:custGeom>
            <a:solidFill>
              <a:srgbClr val="002060"/>
            </a:solidFill>
            <a:ln w="119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2700">
                <a:latin typeface="Hammersmith One" panose="020B0604020202020204" charset="0"/>
              </a:endParaRPr>
            </a:p>
          </p:txBody>
        </p:sp>
        <p:sp>
          <p:nvSpPr>
            <p:cNvPr id="1048758" name="Freeform: Shape 26"/>
            <p:cNvSpPr/>
            <p:nvPr/>
          </p:nvSpPr>
          <p:spPr>
            <a:xfrm>
              <a:off x="4422117" y="3244521"/>
              <a:ext cx="190582" cy="524102"/>
            </a:xfrm>
            <a:custGeom>
              <a:avLst/>
              <a:gdLst>
                <a:gd name="connsiteX0" fmla="*/ 95291 w 190582"/>
                <a:gd name="connsiteY0" fmla="*/ 95291 h 524102"/>
                <a:gd name="connsiteX1" fmla="*/ 71469 w 190582"/>
                <a:gd name="connsiteY1" fmla="*/ 71469 h 524102"/>
                <a:gd name="connsiteX2" fmla="*/ 95291 w 190582"/>
                <a:gd name="connsiteY2" fmla="*/ 47646 h 524102"/>
                <a:gd name="connsiteX3" fmla="*/ 119114 w 190582"/>
                <a:gd name="connsiteY3" fmla="*/ 71469 h 524102"/>
                <a:gd name="connsiteX4" fmla="*/ 95291 w 190582"/>
                <a:gd name="connsiteY4" fmla="*/ 95291 h 524102"/>
                <a:gd name="connsiteX5" fmla="*/ 95291 w 190582"/>
                <a:gd name="connsiteY5" fmla="*/ 476457 h 524102"/>
                <a:gd name="connsiteX6" fmla="*/ 71469 w 190582"/>
                <a:gd name="connsiteY6" fmla="*/ 452634 h 524102"/>
                <a:gd name="connsiteX7" fmla="*/ 95291 w 190582"/>
                <a:gd name="connsiteY7" fmla="*/ 428811 h 524102"/>
                <a:gd name="connsiteX8" fmla="*/ 119114 w 190582"/>
                <a:gd name="connsiteY8" fmla="*/ 452634 h 524102"/>
                <a:gd name="connsiteX9" fmla="*/ 95291 w 190582"/>
                <a:gd name="connsiteY9" fmla="*/ 476457 h 524102"/>
                <a:gd name="connsiteX10" fmla="*/ 190583 w 190582"/>
                <a:gd name="connsiteY10" fmla="*/ 0 h 524102"/>
                <a:gd name="connsiteX11" fmla="*/ 0 w 190582"/>
                <a:gd name="connsiteY11" fmla="*/ 0 h 524102"/>
                <a:gd name="connsiteX12" fmla="*/ 0 w 190582"/>
                <a:gd name="connsiteY12" fmla="*/ 524102 h 524102"/>
                <a:gd name="connsiteX13" fmla="*/ 190583 w 190582"/>
                <a:gd name="connsiteY13" fmla="*/ 524102 h 524102"/>
                <a:gd name="connsiteX14" fmla="*/ 190583 w 190582"/>
                <a:gd name="connsiteY14" fmla="*/ 0 h 524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0582" h="524102">
                  <a:moveTo>
                    <a:pt x="95291" y="95291"/>
                  </a:moveTo>
                  <a:cubicBezTo>
                    <a:pt x="82189" y="95291"/>
                    <a:pt x="71469" y="84571"/>
                    <a:pt x="71469" y="71469"/>
                  </a:cubicBezTo>
                  <a:cubicBezTo>
                    <a:pt x="71469" y="58366"/>
                    <a:pt x="82189" y="47646"/>
                    <a:pt x="95291" y="47646"/>
                  </a:cubicBezTo>
                  <a:cubicBezTo>
                    <a:pt x="108394" y="47646"/>
                    <a:pt x="119114" y="58366"/>
                    <a:pt x="119114" y="71469"/>
                  </a:cubicBezTo>
                  <a:cubicBezTo>
                    <a:pt x="119114" y="84571"/>
                    <a:pt x="108394" y="95291"/>
                    <a:pt x="95291" y="95291"/>
                  </a:cubicBezTo>
                  <a:close/>
                  <a:moveTo>
                    <a:pt x="95291" y="476457"/>
                  </a:moveTo>
                  <a:cubicBezTo>
                    <a:pt x="82189" y="476457"/>
                    <a:pt x="71469" y="465736"/>
                    <a:pt x="71469" y="452634"/>
                  </a:cubicBezTo>
                  <a:cubicBezTo>
                    <a:pt x="71469" y="439531"/>
                    <a:pt x="82189" y="428811"/>
                    <a:pt x="95291" y="428811"/>
                  </a:cubicBezTo>
                  <a:cubicBezTo>
                    <a:pt x="108394" y="428811"/>
                    <a:pt x="119114" y="439531"/>
                    <a:pt x="119114" y="452634"/>
                  </a:cubicBezTo>
                  <a:cubicBezTo>
                    <a:pt x="119114" y="465736"/>
                    <a:pt x="108394" y="476457"/>
                    <a:pt x="95291" y="476457"/>
                  </a:cubicBezTo>
                  <a:close/>
                  <a:moveTo>
                    <a:pt x="190583" y="0"/>
                  </a:moveTo>
                  <a:lnTo>
                    <a:pt x="0" y="0"/>
                  </a:lnTo>
                  <a:lnTo>
                    <a:pt x="0" y="524102"/>
                  </a:lnTo>
                  <a:lnTo>
                    <a:pt x="190583" y="524102"/>
                  </a:lnTo>
                  <a:lnTo>
                    <a:pt x="190583" y="0"/>
                  </a:lnTo>
                  <a:close/>
                </a:path>
              </a:pathLst>
            </a:custGeom>
            <a:solidFill>
              <a:srgbClr val="002060"/>
            </a:solidFill>
            <a:ln w="119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2700">
                <a:latin typeface="Hammersmith One" panose="020B0604020202020204" charset="0"/>
              </a:endParaRPr>
            </a:p>
          </p:txBody>
        </p:sp>
        <p:sp>
          <p:nvSpPr>
            <p:cNvPr id="1048759" name="Freeform: Shape 27"/>
            <p:cNvSpPr/>
            <p:nvPr/>
          </p:nvSpPr>
          <p:spPr>
            <a:xfrm>
              <a:off x="4207711" y="3149230"/>
              <a:ext cx="166759" cy="619393"/>
            </a:xfrm>
            <a:custGeom>
              <a:avLst/>
              <a:gdLst>
                <a:gd name="connsiteX0" fmla="*/ 119114 w 166759"/>
                <a:gd name="connsiteY0" fmla="*/ 119114 h 619393"/>
                <a:gd name="connsiteX1" fmla="*/ 47646 w 166759"/>
                <a:gd name="connsiteY1" fmla="*/ 119114 h 619393"/>
                <a:gd name="connsiteX2" fmla="*/ 47646 w 166759"/>
                <a:gd name="connsiteY2" fmla="*/ 47646 h 619393"/>
                <a:gd name="connsiteX3" fmla="*/ 119114 w 166759"/>
                <a:gd name="connsiteY3" fmla="*/ 47646 h 619393"/>
                <a:gd name="connsiteX4" fmla="*/ 119114 w 166759"/>
                <a:gd name="connsiteY4" fmla="*/ 119114 h 619393"/>
                <a:gd name="connsiteX5" fmla="*/ 166760 w 166759"/>
                <a:gd name="connsiteY5" fmla="*/ 0 h 619393"/>
                <a:gd name="connsiteX6" fmla="*/ 0 w 166759"/>
                <a:gd name="connsiteY6" fmla="*/ 0 h 619393"/>
                <a:gd name="connsiteX7" fmla="*/ 0 w 166759"/>
                <a:gd name="connsiteY7" fmla="*/ 619394 h 619393"/>
                <a:gd name="connsiteX8" fmla="*/ 166760 w 166759"/>
                <a:gd name="connsiteY8" fmla="*/ 619394 h 619393"/>
                <a:gd name="connsiteX9" fmla="*/ 166760 w 166759"/>
                <a:gd name="connsiteY9" fmla="*/ 0 h 619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759" h="619393">
                  <a:moveTo>
                    <a:pt x="119114" y="119114"/>
                  </a:moveTo>
                  <a:lnTo>
                    <a:pt x="47646" y="119114"/>
                  </a:lnTo>
                  <a:lnTo>
                    <a:pt x="47646" y="47646"/>
                  </a:lnTo>
                  <a:lnTo>
                    <a:pt x="119114" y="47646"/>
                  </a:lnTo>
                  <a:lnTo>
                    <a:pt x="119114" y="119114"/>
                  </a:lnTo>
                  <a:close/>
                  <a:moveTo>
                    <a:pt x="166760" y="0"/>
                  </a:moveTo>
                  <a:lnTo>
                    <a:pt x="0" y="0"/>
                  </a:lnTo>
                  <a:lnTo>
                    <a:pt x="0" y="619394"/>
                  </a:lnTo>
                  <a:lnTo>
                    <a:pt x="166760" y="619394"/>
                  </a:lnTo>
                  <a:lnTo>
                    <a:pt x="166760" y="0"/>
                  </a:lnTo>
                  <a:close/>
                </a:path>
              </a:pathLst>
            </a:custGeom>
            <a:solidFill>
              <a:srgbClr val="002060"/>
            </a:solidFill>
            <a:ln w="119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2700">
                <a:latin typeface="Hammersmith One" panose="020B0604020202020204" charset="0"/>
              </a:endParaRPr>
            </a:p>
          </p:txBody>
        </p:sp>
      </p:grpSp>
      <p:grpSp>
        <p:nvGrpSpPr>
          <p:cNvPr id="137" name="Graphic 6" descr="Cross country skiing with solid fill"/>
          <p:cNvGrpSpPr/>
          <p:nvPr/>
        </p:nvGrpSpPr>
        <p:grpSpPr>
          <a:xfrm>
            <a:off x="8675021" y="4603379"/>
            <a:ext cx="1821459" cy="1420643"/>
            <a:chOff x="5817151" y="3105606"/>
            <a:chExt cx="1059411" cy="902885"/>
          </a:xfrm>
          <a:solidFill>
            <a:srgbClr val="002060"/>
          </a:solidFill>
        </p:grpSpPr>
        <p:sp>
          <p:nvSpPr>
            <p:cNvPr id="1048760" name="Freeform: Shape 29"/>
            <p:cNvSpPr/>
            <p:nvPr/>
          </p:nvSpPr>
          <p:spPr>
            <a:xfrm>
              <a:off x="6537792" y="3105606"/>
              <a:ext cx="166759" cy="166759"/>
            </a:xfrm>
            <a:custGeom>
              <a:avLst/>
              <a:gdLst>
                <a:gd name="connsiteX0" fmla="*/ 166760 w 166759"/>
                <a:gd name="connsiteY0" fmla="*/ 83380 h 166759"/>
                <a:gd name="connsiteX1" fmla="*/ 83380 w 166759"/>
                <a:gd name="connsiteY1" fmla="*/ 166760 h 166759"/>
                <a:gd name="connsiteX2" fmla="*/ 0 w 166759"/>
                <a:gd name="connsiteY2" fmla="*/ 83380 h 166759"/>
                <a:gd name="connsiteX3" fmla="*/ 83380 w 166759"/>
                <a:gd name="connsiteY3" fmla="*/ 0 h 166759"/>
                <a:gd name="connsiteX4" fmla="*/ 166760 w 166759"/>
                <a:gd name="connsiteY4" fmla="*/ 83380 h 166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759" h="166759">
                  <a:moveTo>
                    <a:pt x="166760" y="83380"/>
                  </a:moveTo>
                  <a:cubicBezTo>
                    <a:pt x="166760" y="129429"/>
                    <a:pt x="129429" y="166760"/>
                    <a:pt x="83380" y="166760"/>
                  </a:cubicBezTo>
                  <a:cubicBezTo>
                    <a:pt x="37331" y="166760"/>
                    <a:pt x="0" y="129429"/>
                    <a:pt x="0" y="83380"/>
                  </a:cubicBezTo>
                  <a:cubicBezTo>
                    <a:pt x="0" y="37330"/>
                    <a:pt x="37331" y="0"/>
                    <a:pt x="83380" y="0"/>
                  </a:cubicBezTo>
                  <a:cubicBezTo>
                    <a:pt x="129429" y="0"/>
                    <a:pt x="166760" y="37330"/>
                    <a:pt x="166760" y="83380"/>
                  </a:cubicBezTo>
                  <a:close/>
                </a:path>
              </a:pathLst>
            </a:custGeom>
            <a:solidFill>
              <a:srgbClr val="002060"/>
            </a:solidFill>
            <a:ln w="119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2700">
                <a:latin typeface="Hammersmith One" panose="020B0604020202020204" charset="0"/>
              </a:endParaRPr>
            </a:p>
          </p:txBody>
        </p:sp>
        <p:sp>
          <p:nvSpPr>
            <p:cNvPr id="1048761" name="Freeform: Shape 30"/>
            <p:cNvSpPr/>
            <p:nvPr/>
          </p:nvSpPr>
          <p:spPr>
            <a:xfrm>
              <a:off x="5817151" y="3226197"/>
              <a:ext cx="1059411" cy="782293"/>
            </a:xfrm>
            <a:custGeom>
              <a:avLst/>
              <a:gdLst>
                <a:gd name="connsiteX0" fmla="*/ 1056543 w 1059411"/>
                <a:gd name="connsiteY0" fmla="*/ 713207 h 782293"/>
                <a:gd name="connsiteX1" fmla="*/ 1024382 w 1059411"/>
                <a:gd name="connsiteY1" fmla="*/ 704869 h 782293"/>
                <a:gd name="connsiteX2" fmla="*/ 969589 w 1059411"/>
                <a:gd name="connsiteY2" fmla="*/ 737030 h 782293"/>
                <a:gd name="connsiteX3" fmla="*/ 910032 w 1059411"/>
                <a:gd name="connsiteY3" fmla="*/ 737030 h 782293"/>
                <a:gd name="connsiteX4" fmla="*/ 989839 w 1059411"/>
                <a:gd name="connsiteY4" fmla="*/ 239133 h 782293"/>
                <a:gd name="connsiteX5" fmla="*/ 989839 w 1059411"/>
                <a:gd name="connsiteY5" fmla="*/ 239133 h 782293"/>
                <a:gd name="connsiteX6" fmla="*/ 1004132 w 1059411"/>
                <a:gd name="connsiteY6" fmla="*/ 190296 h 782293"/>
                <a:gd name="connsiteX7" fmla="*/ 955296 w 1059411"/>
                <a:gd name="connsiteY7" fmla="*/ 176003 h 782293"/>
                <a:gd name="connsiteX8" fmla="*/ 851666 w 1059411"/>
                <a:gd name="connsiteY8" fmla="*/ 231986 h 782293"/>
                <a:gd name="connsiteX9" fmla="*/ 817123 w 1059411"/>
                <a:gd name="connsiteY9" fmla="*/ 121210 h 782293"/>
                <a:gd name="connsiteX10" fmla="*/ 799256 w 1059411"/>
                <a:gd name="connsiteY10" fmla="*/ 99769 h 782293"/>
                <a:gd name="connsiteX11" fmla="*/ 676568 w 1059411"/>
                <a:gd name="connsiteY11" fmla="*/ 37830 h 782293"/>
                <a:gd name="connsiteX12" fmla="*/ 669422 w 1059411"/>
                <a:gd name="connsiteY12" fmla="*/ 35448 h 782293"/>
                <a:gd name="connsiteX13" fmla="*/ 524102 w 1059411"/>
                <a:gd name="connsiteY13" fmla="*/ 905 h 782293"/>
                <a:gd name="connsiteX14" fmla="*/ 483604 w 1059411"/>
                <a:gd name="connsiteY14" fmla="*/ 19963 h 782293"/>
                <a:gd name="connsiteX15" fmla="*/ 408562 w 1059411"/>
                <a:gd name="connsiteY15" fmla="*/ 173620 h 782293"/>
                <a:gd name="connsiteX16" fmla="*/ 0 w 1059411"/>
                <a:gd name="connsiteY16" fmla="*/ 343954 h 782293"/>
                <a:gd name="connsiteX17" fmla="*/ 9529 w 1059411"/>
                <a:gd name="connsiteY17" fmla="*/ 365394 h 782293"/>
                <a:gd name="connsiteX18" fmla="*/ 406179 w 1059411"/>
                <a:gd name="connsiteY18" fmla="*/ 198634 h 782293"/>
                <a:gd name="connsiteX19" fmla="*/ 424046 w 1059411"/>
                <a:gd name="connsiteY19" fmla="*/ 220075 h 782293"/>
                <a:gd name="connsiteX20" fmla="*/ 471692 w 1059411"/>
                <a:gd name="connsiteY20" fmla="*/ 203399 h 782293"/>
                <a:gd name="connsiteX21" fmla="*/ 533631 w 1059411"/>
                <a:gd name="connsiteY21" fmla="*/ 74755 h 782293"/>
                <a:gd name="connsiteX22" fmla="*/ 619394 w 1059411"/>
                <a:gd name="connsiteY22" fmla="*/ 95005 h 782293"/>
                <a:gd name="connsiteX23" fmla="*/ 488368 w 1059411"/>
                <a:gd name="connsiteY23" fmla="*/ 304646 h 782293"/>
                <a:gd name="connsiteX24" fmla="*/ 488368 w 1059411"/>
                <a:gd name="connsiteY24" fmla="*/ 304646 h 782293"/>
                <a:gd name="connsiteX25" fmla="*/ 484795 w 1059411"/>
                <a:gd name="connsiteY25" fmla="*/ 310602 h 782293"/>
                <a:gd name="connsiteX26" fmla="*/ 412135 w 1059411"/>
                <a:gd name="connsiteY26" fmla="*/ 477361 h 782293"/>
                <a:gd name="connsiteX27" fmla="*/ 278727 w 1059411"/>
                <a:gd name="connsiteY27" fmla="*/ 577417 h 782293"/>
                <a:gd name="connsiteX28" fmla="*/ 266816 w 1059411"/>
                <a:gd name="connsiteY28" fmla="*/ 639357 h 782293"/>
                <a:gd name="connsiteX29" fmla="*/ 131026 w 1059411"/>
                <a:gd name="connsiteY29" fmla="*/ 639357 h 782293"/>
                <a:gd name="connsiteX30" fmla="*/ 107203 w 1059411"/>
                <a:gd name="connsiteY30" fmla="*/ 663180 h 782293"/>
                <a:gd name="connsiteX31" fmla="*/ 131026 w 1059411"/>
                <a:gd name="connsiteY31" fmla="*/ 687002 h 782293"/>
                <a:gd name="connsiteX32" fmla="*/ 596762 w 1059411"/>
                <a:gd name="connsiteY32" fmla="*/ 687002 h 782293"/>
                <a:gd name="connsiteX33" fmla="*/ 611056 w 1059411"/>
                <a:gd name="connsiteY33" fmla="*/ 734648 h 782293"/>
                <a:gd name="connsiteX34" fmla="*/ 333520 w 1059411"/>
                <a:gd name="connsiteY34" fmla="*/ 734648 h 782293"/>
                <a:gd name="connsiteX35" fmla="*/ 309697 w 1059411"/>
                <a:gd name="connsiteY35" fmla="*/ 758471 h 782293"/>
                <a:gd name="connsiteX36" fmla="*/ 333520 w 1059411"/>
                <a:gd name="connsiteY36" fmla="*/ 782294 h 782293"/>
                <a:gd name="connsiteX37" fmla="*/ 976736 w 1059411"/>
                <a:gd name="connsiteY37" fmla="*/ 782294 h 782293"/>
                <a:gd name="connsiteX38" fmla="*/ 988648 w 1059411"/>
                <a:gd name="connsiteY38" fmla="*/ 778720 h 782293"/>
                <a:gd name="connsiteX39" fmla="*/ 1048205 w 1059411"/>
                <a:gd name="connsiteY39" fmla="*/ 742986 h 782293"/>
                <a:gd name="connsiteX40" fmla="*/ 1056543 w 1059411"/>
                <a:gd name="connsiteY40" fmla="*/ 713207 h 782293"/>
                <a:gd name="connsiteX41" fmla="*/ 481221 w 1059411"/>
                <a:gd name="connsiteY41" fmla="*/ 548830 h 782293"/>
                <a:gd name="connsiteX42" fmla="*/ 496706 w 1059411"/>
                <a:gd name="connsiteY42" fmla="*/ 529772 h 782293"/>
                <a:gd name="connsiteX43" fmla="*/ 546734 w 1059411"/>
                <a:gd name="connsiteY43" fmla="*/ 414231 h 782293"/>
                <a:gd name="connsiteX44" fmla="*/ 649172 w 1059411"/>
                <a:gd name="connsiteY44" fmla="*/ 513096 h 782293"/>
                <a:gd name="connsiteX45" fmla="*/ 611056 w 1059411"/>
                <a:gd name="connsiteY45" fmla="*/ 641739 h 782293"/>
                <a:gd name="connsiteX46" fmla="*/ 357343 w 1059411"/>
                <a:gd name="connsiteY46" fmla="*/ 641739 h 782293"/>
                <a:gd name="connsiteX47" fmla="*/ 481221 w 1059411"/>
                <a:gd name="connsiteY47" fmla="*/ 548830 h 782293"/>
                <a:gd name="connsiteX48" fmla="*/ 688480 w 1059411"/>
                <a:gd name="connsiteY48" fmla="*/ 714399 h 782293"/>
                <a:gd name="connsiteX49" fmla="*/ 695627 w 1059411"/>
                <a:gd name="connsiteY49" fmla="*/ 689385 h 782293"/>
                <a:gd name="connsiteX50" fmla="*/ 773051 w 1059411"/>
                <a:gd name="connsiteY50" fmla="*/ 689385 h 782293"/>
                <a:gd name="connsiteX51" fmla="*/ 784962 w 1059411"/>
                <a:gd name="connsiteY51" fmla="*/ 685811 h 782293"/>
                <a:gd name="connsiteX52" fmla="*/ 844519 w 1059411"/>
                <a:gd name="connsiteY52" fmla="*/ 650077 h 782293"/>
                <a:gd name="connsiteX53" fmla="*/ 852857 w 1059411"/>
                <a:gd name="connsiteY53" fmla="*/ 617916 h 782293"/>
                <a:gd name="connsiteX54" fmla="*/ 820697 w 1059411"/>
                <a:gd name="connsiteY54" fmla="*/ 609578 h 782293"/>
                <a:gd name="connsiteX55" fmla="*/ 767095 w 1059411"/>
                <a:gd name="connsiteY55" fmla="*/ 641739 h 782293"/>
                <a:gd name="connsiteX56" fmla="*/ 709920 w 1059411"/>
                <a:gd name="connsiteY56" fmla="*/ 641739 h 782293"/>
                <a:gd name="connsiteX57" fmla="*/ 748037 w 1059411"/>
                <a:gd name="connsiteY57" fmla="*/ 511904 h 782293"/>
                <a:gd name="connsiteX58" fmla="*/ 734934 w 1059411"/>
                <a:gd name="connsiteY58" fmla="*/ 464259 h 782293"/>
                <a:gd name="connsiteX59" fmla="*/ 615820 w 1059411"/>
                <a:gd name="connsiteY59" fmla="*/ 349909 h 782293"/>
                <a:gd name="connsiteX60" fmla="*/ 761140 w 1059411"/>
                <a:gd name="connsiteY60" fmla="*/ 185532 h 782293"/>
                <a:gd name="connsiteX61" fmla="*/ 795683 w 1059411"/>
                <a:gd name="connsiteY61" fmla="*/ 295117 h 782293"/>
                <a:gd name="connsiteX62" fmla="*/ 815932 w 1059411"/>
                <a:gd name="connsiteY62" fmla="*/ 317748 h 782293"/>
                <a:gd name="connsiteX63" fmla="*/ 829035 w 1059411"/>
                <a:gd name="connsiteY63" fmla="*/ 320131 h 782293"/>
                <a:gd name="connsiteX64" fmla="*/ 845711 w 1059411"/>
                <a:gd name="connsiteY64" fmla="*/ 315366 h 782293"/>
                <a:gd name="connsiteX65" fmla="*/ 962443 w 1059411"/>
                <a:gd name="connsiteY65" fmla="*/ 252236 h 782293"/>
                <a:gd name="connsiteX66" fmla="*/ 886209 w 1059411"/>
                <a:gd name="connsiteY66" fmla="*/ 737030 h 782293"/>
                <a:gd name="connsiteX67" fmla="*/ 674186 w 1059411"/>
                <a:gd name="connsiteY67" fmla="*/ 737030 h 782293"/>
                <a:gd name="connsiteX68" fmla="*/ 688480 w 1059411"/>
                <a:gd name="connsiteY68" fmla="*/ 714399 h 782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059411" h="782293">
                  <a:moveTo>
                    <a:pt x="1056543" y="713207"/>
                  </a:moveTo>
                  <a:cubicBezTo>
                    <a:pt x="1049396" y="702487"/>
                    <a:pt x="1035102" y="697723"/>
                    <a:pt x="1024382" y="704869"/>
                  </a:cubicBezTo>
                  <a:lnTo>
                    <a:pt x="969589" y="737030"/>
                  </a:lnTo>
                  <a:lnTo>
                    <a:pt x="910032" y="737030"/>
                  </a:lnTo>
                  <a:lnTo>
                    <a:pt x="989839" y="239133"/>
                  </a:lnTo>
                  <a:lnTo>
                    <a:pt x="989839" y="239133"/>
                  </a:lnTo>
                  <a:cubicBezTo>
                    <a:pt x="1007706" y="229604"/>
                    <a:pt x="1013662" y="208163"/>
                    <a:pt x="1004132" y="190296"/>
                  </a:cubicBezTo>
                  <a:cubicBezTo>
                    <a:pt x="994603" y="172429"/>
                    <a:pt x="973163" y="166473"/>
                    <a:pt x="955296" y="176003"/>
                  </a:cubicBezTo>
                  <a:lnTo>
                    <a:pt x="851666" y="231986"/>
                  </a:lnTo>
                  <a:lnTo>
                    <a:pt x="817123" y="121210"/>
                  </a:lnTo>
                  <a:cubicBezTo>
                    <a:pt x="814741" y="111681"/>
                    <a:pt x="807594" y="104534"/>
                    <a:pt x="799256" y="99769"/>
                  </a:cubicBezTo>
                  <a:lnTo>
                    <a:pt x="676568" y="37830"/>
                  </a:lnTo>
                  <a:cubicBezTo>
                    <a:pt x="674186" y="36639"/>
                    <a:pt x="671804" y="35448"/>
                    <a:pt x="669422" y="35448"/>
                  </a:cubicBezTo>
                  <a:lnTo>
                    <a:pt x="524102" y="905"/>
                  </a:lnTo>
                  <a:cubicBezTo>
                    <a:pt x="507426" y="-2669"/>
                    <a:pt x="490750" y="4478"/>
                    <a:pt x="483604" y="19963"/>
                  </a:cubicBezTo>
                  <a:lnTo>
                    <a:pt x="408562" y="173620"/>
                  </a:lnTo>
                  <a:lnTo>
                    <a:pt x="0" y="343954"/>
                  </a:lnTo>
                  <a:lnTo>
                    <a:pt x="9529" y="365394"/>
                  </a:lnTo>
                  <a:lnTo>
                    <a:pt x="406179" y="198634"/>
                  </a:lnTo>
                  <a:cubicBezTo>
                    <a:pt x="408562" y="208163"/>
                    <a:pt x="415708" y="215310"/>
                    <a:pt x="424046" y="220075"/>
                  </a:cubicBezTo>
                  <a:cubicBezTo>
                    <a:pt x="441914" y="228413"/>
                    <a:pt x="463354" y="221266"/>
                    <a:pt x="471692" y="203399"/>
                  </a:cubicBezTo>
                  <a:lnTo>
                    <a:pt x="533631" y="74755"/>
                  </a:lnTo>
                  <a:lnTo>
                    <a:pt x="619394" y="95005"/>
                  </a:lnTo>
                  <a:lnTo>
                    <a:pt x="488368" y="304646"/>
                  </a:lnTo>
                  <a:cubicBezTo>
                    <a:pt x="488368" y="304646"/>
                    <a:pt x="488368" y="304646"/>
                    <a:pt x="488368" y="304646"/>
                  </a:cubicBezTo>
                  <a:cubicBezTo>
                    <a:pt x="487177" y="307028"/>
                    <a:pt x="485986" y="308219"/>
                    <a:pt x="484795" y="310602"/>
                  </a:cubicBezTo>
                  <a:lnTo>
                    <a:pt x="412135" y="477361"/>
                  </a:lnTo>
                  <a:lnTo>
                    <a:pt x="278727" y="577417"/>
                  </a:lnTo>
                  <a:cubicBezTo>
                    <a:pt x="259669" y="591711"/>
                    <a:pt x="254904" y="619107"/>
                    <a:pt x="266816" y="639357"/>
                  </a:cubicBezTo>
                  <a:lnTo>
                    <a:pt x="131026" y="639357"/>
                  </a:lnTo>
                  <a:cubicBezTo>
                    <a:pt x="117923" y="639357"/>
                    <a:pt x="107203" y="650077"/>
                    <a:pt x="107203" y="663180"/>
                  </a:cubicBezTo>
                  <a:cubicBezTo>
                    <a:pt x="107203" y="676282"/>
                    <a:pt x="117923" y="687002"/>
                    <a:pt x="131026" y="687002"/>
                  </a:cubicBezTo>
                  <a:lnTo>
                    <a:pt x="596762" y="687002"/>
                  </a:lnTo>
                  <a:cubicBezTo>
                    <a:pt x="591997" y="704869"/>
                    <a:pt x="597953" y="722737"/>
                    <a:pt x="611056" y="734648"/>
                  </a:cubicBezTo>
                  <a:lnTo>
                    <a:pt x="333520" y="734648"/>
                  </a:lnTo>
                  <a:cubicBezTo>
                    <a:pt x="320417" y="734648"/>
                    <a:pt x="309697" y="745368"/>
                    <a:pt x="309697" y="758471"/>
                  </a:cubicBezTo>
                  <a:cubicBezTo>
                    <a:pt x="309697" y="771573"/>
                    <a:pt x="320417" y="782294"/>
                    <a:pt x="333520" y="782294"/>
                  </a:cubicBezTo>
                  <a:lnTo>
                    <a:pt x="976736" y="782294"/>
                  </a:lnTo>
                  <a:cubicBezTo>
                    <a:pt x="981501" y="782294"/>
                    <a:pt x="985074" y="781102"/>
                    <a:pt x="988648" y="778720"/>
                  </a:cubicBezTo>
                  <a:lnTo>
                    <a:pt x="1048205" y="742986"/>
                  </a:lnTo>
                  <a:cubicBezTo>
                    <a:pt x="1058925" y="738221"/>
                    <a:pt x="1062498" y="723928"/>
                    <a:pt x="1056543" y="713207"/>
                  </a:cubicBezTo>
                  <a:close/>
                  <a:moveTo>
                    <a:pt x="481221" y="548830"/>
                  </a:moveTo>
                  <a:cubicBezTo>
                    <a:pt x="488368" y="544065"/>
                    <a:pt x="493133" y="536918"/>
                    <a:pt x="496706" y="529772"/>
                  </a:cubicBezTo>
                  <a:lnTo>
                    <a:pt x="546734" y="414231"/>
                  </a:lnTo>
                  <a:lnTo>
                    <a:pt x="649172" y="513096"/>
                  </a:lnTo>
                  <a:lnTo>
                    <a:pt x="611056" y="641739"/>
                  </a:lnTo>
                  <a:lnTo>
                    <a:pt x="357343" y="641739"/>
                  </a:lnTo>
                  <a:lnTo>
                    <a:pt x="481221" y="548830"/>
                  </a:lnTo>
                  <a:close/>
                  <a:moveTo>
                    <a:pt x="688480" y="714399"/>
                  </a:moveTo>
                  <a:lnTo>
                    <a:pt x="695627" y="689385"/>
                  </a:lnTo>
                  <a:lnTo>
                    <a:pt x="773051" y="689385"/>
                  </a:lnTo>
                  <a:cubicBezTo>
                    <a:pt x="777816" y="689385"/>
                    <a:pt x="781389" y="688193"/>
                    <a:pt x="784962" y="685811"/>
                  </a:cubicBezTo>
                  <a:lnTo>
                    <a:pt x="844519" y="650077"/>
                  </a:lnTo>
                  <a:cubicBezTo>
                    <a:pt x="855240" y="642930"/>
                    <a:pt x="860004" y="628636"/>
                    <a:pt x="852857" y="617916"/>
                  </a:cubicBezTo>
                  <a:cubicBezTo>
                    <a:pt x="845711" y="607196"/>
                    <a:pt x="831417" y="602431"/>
                    <a:pt x="820697" y="609578"/>
                  </a:cubicBezTo>
                  <a:lnTo>
                    <a:pt x="767095" y="641739"/>
                  </a:lnTo>
                  <a:lnTo>
                    <a:pt x="709920" y="641739"/>
                  </a:lnTo>
                  <a:lnTo>
                    <a:pt x="748037" y="511904"/>
                  </a:lnTo>
                  <a:cubicBezTo>
                    <a:pt x="752802" y="495229"/>
                    <a:pt x="748037" y="476170"/>
                    <a:pt x="734934" y="464259"/>
                  </a:cubicBezTo>
                  <a:lnTo>
                    <a:pt x="615820" y="349909"/>
                  </a:lnTo>
                  <a:lnTo>
                    <a:pt x="761140" y="185532"/>
                  </a:lnTo>
                  <a:lnTo>
                    <a:pt x="795683" y="295117"/>
                  </a:lnTo>
                  <a:cubicBezTo>
                    <a:pt x="799256" y="305837"/>
                    <a:pt x="806403" y="314175"/>
                    <a:pt x="815932" y="317748"/>
                  </a:cubicBezTo>
                  <a:cubicBezTo>
                    <a:pt x="820697" y="318940"/>
                    <a:pt x="824270" y="320131"/>
                    <a:pt x="829035" y="320131"/>
                  </a:cubicBezTo>
                  <a:cubicBezTo>
                    <a:pt x="834990" y="320131"/>
                    <a:pt x="840946" y="318940"/>
                    <a:pt x="845711" y="315366"/>
                  </a:cubicBezTo>
                  <a:lnTo>
                    <a:pt x="962443" y="252236"/>
                  </a:lnTo>
                  <a:lnTo>
                    <a:pt x="886209" y="737030"/>
                  </a:lnTo>
                  <a:lnTo>
                    <a:pt x="674186" y="737030"/>
                  </a:lnTo>
                  <a:cubicBezTo>
                    <a:pt x="680142" y="731075"/>
                    <a:pt x="686098" y="723928"/>
                    <a:pt x="688480" y="714399"/>
                  </a:cubicBezTo>
                  <a:close/>
                </a:path>
              </a:pathLst>
            </a:custGeom>
            <a:solidFill>
              <a:srgbClr val="002060"/>
            </a:solidFill>
            <a:ln w="119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2700">
                <a:latin typeface="Hammersmith One" panose="020B0604020202020204" charset="0"/>
              </a:endParaRPr>
            </a:p>
          </p:txBody>
        </p:sp>
      </p:grpSp>
      <p:grpSp>
        <p:nvGrpSpPr>
          <p:cNvPr id="138" name="Group 8"/>
          <p:cNvGrpSpPr/>
          <p:nvPr/>
        </p:nvGrpSpPr>
        <p:grpSpPr>
          <a:xfrm>
            <a:off x="11874239" y="4515159"/>
            <a:ext cx="1252610" cy="1477251"/>
            <a:chOff x="7746172" y="2988087"/>
            <a:chExt cx="867151" cy="1006853"/>
          </a:xfrm>
        </p:grpSpPr>
        <p:sp>
          <p:nvSpPr>
            <p:cNvPr id="1048762" name="Freeform: Shape 32"/>
            <p:cNvSpPr/>
            <p:nvPr/>
          </p:nvSpPr>
          <p:spPr>
            <a:xfrm>
              <a:off x="7940328" y="2988087"/>
              <a:ext cx="672995" cy="971119"/>
            </a:xfrm>
            <a:custGeom>
              <a:avLst/>
              <a:gdLst>
                <a:gd name="connsiteX0" fmla="*/ 463354 w 672995"/>
                <a:gd name="connsiteY0" fmla="*/ 573278 h 971119"/>
                <a:gd name="connsiteX1" fmla="*/ 600335 w 672995"/>
                <a:gd name="connsiteY1" fmla="*/ 643556 h 971119"/>
                <a:gd name="connsiteX2" fmla="*/ 626541 w 672995"/>
                <a:gd name="connsiteY2" fmla="*/ 695966 h 971119"/>
                <a:gd name="connsiteX3" fmla="*/ 626541 w 672995"/>
                <a:gd name="connsiteY3" fmla="*/ 879402 h 971119"/>
                <a:gd name="connsiteX4" fmla="*/ 200112 w 672995"/>
                <a:gd name="connsiteY4" fmla="*/ 919900 h 971119"/>
                <a:gd name="connsiteX5" fmla="*/ 163186 w 672995"/>
                <a:gd name="connsiteY5" fmla="*/ 966355 h 971119"/>
                <a:gd name="connsiteX6" fmla="*/ 295403 w 672995"/>
                <a:gd name="connsiteY6" fmla="*/ 971120 h 971119"/>
                <a:gd name="connsiteX7" fmla="*/ 663466 w 672995"/>
                <a:gd name="connsiteY7" fmla="*/ 911562 h 971119"/>
                <a:gd name="connsiteX8" fmla="*/ 672995 w 672995"/>
                <a:gd name="connsiteY8" fmla="*/ 904416 h 971119"/>
                <a:gd name="connsiteX9" fmla="*/ 672995 w 672995"/>
                <a:gd name="connsiteY9" fmla="*/ 697157 h 971119"/>
                <a:gd name="connsiteX10" fmla="*/ 628923 w 672995"/>
                <a:gd name="connsiteY10" fmla="*/ 607821 h 971119"/>
                <a:gd name="connsiteX11" fmla="*/ 477648 w 672995"/>
                <a:gd name="connsiteY11" fmla="*/ 529206 h 971119"/>
                <a:gd name="connsiteX12" fmla="*/ 419282 w 672995"/>
                <a:gd name="connsiteY12" fmla="*/ 505383 h 971119"/>
                <a:gd name="connsiteX13" fmla="*/ 412135 w 672995"/>
                <a:gd name="connsiteY13" fmla="*/ 494663 h 971119"/>
                <a:gd name="connsiteX14" fmla="*/ 412135 w 672995"/>
                <a:gd name="connsiteY14" fmla="*/ 466075 h 971119"/>
                <a:gd name="connsiteX15" fmla="*/ 469310 w 672995"/>
                <a:gd name="connsiteY15" fmla="*/ 388651 h 971119"/>
                <a:gd name="connsiteX16" fmla="*/ 508618 w 672995"/>
                <a:gd name="connsiteY16" fmla="*/ 388651 h 971119"/>
                <a:gd name="connsiteX17" fmla="*/ 556263 w 672995"/>
                <a:gd name="connsiteY17" fmla="*/ 341006 h 971119"/>
                <a:gd name="connsiteX18" fmla="*/ 556263 w 672995"/>
                <a:gd name="connsiteY18" fmla="*/ 257626 h 971119"/>
                <a:gd name="connsiteX19" fmla="*/ 508618 w 672995"/>
                <a:gd name="connsiteY19" fmla="*/ 209980 h 971119"/>
                <a:gd name="connsiteX20" fmla="*/ 506235 w 672995"/>
                <a:gd name="connsiteY20" fmla="*/ 209980 h 971119"/>
                <a:gd name="connsiteX21" fmla="*/ 506235 w 672995"/>
                <a:gd name="connsiteY21" fmla="*/ 195686 h 971119"/>
                <a:gd name="connsiteX22" fmla="*/ 501471 w 672995"/>
                <a:gd name="connsiteY22" fmla="*/ 159952 h 971119"/>
                <a:gd name="connsiteX23" fmla="*/ 239420 w 672995"/>
                <a:gd name="connsiteY23" fmla="*/ 7486 h 971119"/>
                <a:gd name="connsiteX24" fmla="*/ 88145 w 672995"/>
                <a:gd name="connsiteY24" fmla="*/ 158761 h 971119"/>
                <a:gd name="connsiteX25" fmla="*/ 83380 w 672995"/>
                <a:gd name="connsiteY25" fmla="*/ 195686 h 971119"/>
                <a:gd name="connsiteX26" fmla="*/ 83380 w 672995"/>
                <a:gd name="connsiteY26" fmla="*/ 208789 h 971119"/>
                <a:gd name="connsiteX27" fmla="*/ 79807 w 672995"/>
                <a:gd name="connsiteY27" fmla="*/ 208789 h 971119"/>
                <a:gd name="connsiteX28" fmla="*/ 32161 w 672995"/>
                <a:gd name="connsiteY28" fmla="*/ 256434 h 971119"/>
                <a:gd name="connsiteX29" fmla="*/ 32161 w 672995"/>
                <a:gd name="connsiteY29" fmla="*/ 339814 h 971119"/>
                <a:gd name="connsiteX30" fmla="*/ 79807 w 672995"/>
                <a:gd name="connsiteY30" fmla="*/ 387460 h 971119"/>
                <a:gd name="connsiteX31" fmla="*/ 117923 w 672995"/>
                <a:gd name="connsiteY31" fmla="*/ 387460 h 971119"/>
                <a:gd name="connsiteX32" fmla="*/ 175098 w 672995"/>
                <a:gd name="connsiteY32" fmla="*/ 464884 h 971119"/>
                <a:gd name="connsiteX33" fmla="*/ 175098 w 672995"/>
                <a:gd name="connsiteY33" fmla="*/ 494663 h 971119"/>
                <a:gd name="connsiteX34" fmla="*/ 167951 w 672995"/>
                <a:gd name="connsiteY34" fmla="*/ 505383 h 971119"/>
                <a:gd name="connsiteX35" fmla="*/ 109585 w 672995"/>
                <a:gd name="connsiteY35" fmla="*/ 529206 h 971119"/>
                <a:gd name="connsiteX36" fmla="*/ 0 w 672995"/>
                <a:gd name="connsiteY36" fmla="*/ 579234 h 971119"/>
                <a:gd name="connsiteX37" fmla="*/ 9529 w 672995"/>
                <a:gd name="connsiteY37" fmla="*/ 579234 h 971119"/>
                <a:gd name="connsiteX38" fmla="*/ 82189 w 672995"/>
                <a:gd name="connsiteY38" fmla="*/ 591145 h 971119"/>
                <a:gd name="connsiteX39" fmla="*/ 125070 w 672995"/>
                <a:gd name="connsiteY39" fmla="*/ 574469 h 971119"/>
                <a:gd name="connsiteX40" fmla="*/ 125070 w 672995"/>
                <a:gd name="connsiteY40" fmla="*/ 574469 h 971119"/>
                <a:gd name="connsiteX41" fmla="*/ 141746 w 672995"/>
                <a:gd name="connsiteY41" fmla="*/ 568514 h 971119"/>
                <a:gd name="connsiteX42" fmla="*/ 154848 w 672995"/>
                <a:gd name="connsiteY42" fmla="*/ 576852 h 971119"/>
                <a:gd name="connsiteX43" fmla="*/ 294212 w 672995"/>
                <a:gd name="connsiteY43" fmla="*/ 626880 h 971119"/>
                <a:gd name="connsiteX44" fmla="*/ 433576 w 672995"/>
                <a:gd name="connsiteY44" fmla="*/ 576852 h 971119"/>
                <a:gd name="connsiteX45" fmla="*/ 444296 w 672995"/>
                <a:gd name="connsiteY45" fmla="*/ 567322 h 971119"/>
                <a:gd name="connsiteX46" fmla="*/ 463354 w 672995"/>
                <a:gd name="connsiteY46" fmla="*/ 573278 h 971119"/>
                <a:gd name="connsiteX47" fmla="*/ 294212 w 672995"/>
                <a:gd name="connsiteY47" fmla="*/ 458929 h 971119"/>
                <a:gd name="connsiteX48" fmla="*/ 164378 w 672995"/>
                <a:gd name="connsiteY48" fmla="*/ 376740 h 971119"/>
                <a:gd name="connsiteX49" fmla="*/ 401415 w 672995"/>
                <a:gd name="connsiteY49" fmla="*/ 208789 h 971119"/>
                <a:gd name="connsiteX50" fmla="*/ 437149 w 672995"/>
                <a:gd name="connsiteY50" fmla="*/ 267155 h 971119"/>
                <a:gd name="connsiteX51" fmla="*/ 437149 w 672995"/>
                <a:gd name="connsiteY51" fmla="*/ 315992 h 971119"/>
                <a:gd name="connsiteX52" fmla="*/ 294212 w 672995"/>
                <a:gd name="connsiteY52" fmla="*/ 458929 h 971119"/>
                <a:gd name="connsiteX53" fmla="*/ 294212 w 672995"/>
                <a:gd name="connsiteY53" fmla="*/ 32500 h 971119"/>
                <a:gd name="connsiteX54" fmla="*/ 472883 w 672995"/>
                <a:gd name="connsiteY54" fmla="*/ 192113 h 971119"/>
                <a:gd name="connsiteX55" fmla="*/ 472883 w 672995"/>
                <a:gd name="connsiteY55" fmla="*/ 192113 h 971119"/>
                <a:gd name="connsiteX56" fmla="*/ 229890 w 672995"/>
                <a:gd name="connsiteY56" fmla="*/ 77763 h 971119"/>
                <a:gd name="connsiteX57" fmla="*/ 114350 w 672995"/>
                <a:gd name="connsiteY57" fmla="*/ 193304 h 971119"/>
                <a:gd name="connsiteX58" fmla="*/ 114350 w 672995"/>
                <a:gd name="connsiteY58" fmla="*/ 193304 h 971119"/>
                <a:gd name="connsiteX59" fmla="*/ 294212 w 672995"/>
                <a:gd name="connsiteY59" fmla="*/ 32500 h 971119"/>
                <a:gd name="connsiteX60" fmla="*/ 294212 w 672995"/>
                <a:gd name="connsiteY60" fmla="*/ 32500 h 971119"/>
                <a:gd name="connsiteX61" fmla="*/ 294212 w 672995"/>
                <a:gd name="connsiteY61" fmla="*/ 578043 h 971119"/>
                <a:gd name="connsiteX62" fmla="*/ 194156 w 672995"/>
                <a:gd name="connsiteY62" fmla="*/ 544691 h 971119"/>
                <a:gd name="connsiteX63" fmla="*/ 222744 w 672995"/>
                <a:gd name="connsiteY63" fmla="*/ 493472 h 971119"/>
                <a:gd name="connsiteX64" fmla="*/ 222744 w 672995"/>
                <a:gd name="connsiteY64" fmla="*/ 492281 h 971119"/>
                <a:gd name="connsiteX65" fmla="*/ 365681 w 672995"/>
                <a:gd name="connsiteY65" fmla="*/ 492281 h 971119"/>
                <a:gd name="connsiteX66" fmla="*/ 365681 w 672995"/>
                <a:gd name="connsiteY66" fmla="*/ 493472 h 971119"/>
                <a:gd name="connsiteX67" fmla="*/ 394268 w 672995"/>
                <a:gd name="connsiteY67" fmla="*/ 544691 h 971119"/>
                <a:gd name="connsiteX68" fmla="*/ 294212 w 672995"/>
                <a:gd name="connsiteY68" fmla="*/ 578043 h 97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672995" h="971119">
                  <a:moveTo>
                    <a:pt x="463354" y="573278"/>
                  </a:moveTo>
                  <a:cubicBezTo>
                    <a:pt x="513382" y="591145"/>
                    <a:pt x="561028" y="611395"/>
                    <a:pt x="600335" y="643556"/>
                  </a:cubicBezTo>
                  <a:cubicBezTo>
                    <a:pt x="617011" y="656658"/>
                    <a:pt x="626541" y="675716"/>
                    <a:pt x="626541" y="695966"/>
                  </a:cubicBezTo>
                  <a:lnTo>
                    <a:pt x="626541" y="879402"/>
                  </a:lnTo>
                  <a:cubicBezTo>
                    <a:pt x="561028" y="915136"/>
                    <a:pt x="366872" y="928238"/>
                    <a:pt x="200112" y="919900"/>
                  </a:cubicBezTo>
                  <a:cubicBezTo>
                    <a:pt x="189392" y="936576"/>
                    <a:pt x="177480" y="952061"/>
                    <a:pt x="163186" y="966355"/>
                  </a:cubicBezTo>
                  <a:cubicBezTo>
                    <a:pt x="206068" y="969928"/>
                    <a:pt x="250140" y="971120"/>
                    <a:pt x="295403" y="971120"/>
                  </a:cubicBezTo>
                  <a:cubicBezTo>
                    <a:pt x="453825" y="971120"/>
                    <a:pt x="611056" y="950870"/>
                    <a:pt x="663466" y="911562"/>
                  </a:cubicBezTo>
                  <a:lnTo>
                    <a:pt x="672995" y="904416"/>
                  </a:lnTo>
                  <a:lnTo>
                    <a:pt x="672995" y="697157"/>
                  </a:lnTo>
                  <a:cubicBezTo>
                    <a:pt x="671804" y="662614"/>
                    <a:pt x="656319" y="629262"/>
                    <a:pt x="628923" y="607821"/>
                  </a:cubicBezTo>
                  <a:cubicBezTo>
                    <a:pt x="584851" y="570896"/>
                    <a:pt x="532440" y="549455"/>
                    <a:pt x="477648" y="529206"/>
                  </a:cubicBezTo>
                  <a:lnTo>
                    <a:pt x="419282" y="505383"/>
                  </a:lnTo>
                  <a:cubicBezTo>
                    <a:pt x="414517" y="503001"/>
                    <a:pt x="412135" y="499427"/>
                    <a:pt x="412135" y="494663"/>
                  </a:cubicBezTo>
                  <a:lnTo>
                    <a:pt x="412135" y="466075"/>
                  </a:lnTo>
                  <a:cubicBezTo>
                    <a:pt x="437149" y="445826"/>
                    <a:pt x="457398" y="419621"/>
                    <a:pt x="469310" y="388651"/>
                  </a:cubicBezTo>
                  <a:lnTo>
                    <a:pt x="508618" y="388651"/>
                  </a:lnTo>
                  <a:cubicBezTo>
                    <a:pt x="534823" y="388651"/>
                    <a:pt x="556263" y="367211"/>
                    <a:pt x="556263" y="341006"/>
                  </a:cubicBezTo>
                  <a:lnTo>
                    <a:pt x="556263" y="257626"/>
                  </a:lnTo>
                  <a:cubicBezTo>
                    <a:pt x="556263" y="231421"/>
                    <a:pt x="534823" y="209980"/>
                    <a:pt x="508618" y="209980"/>
                  </a:cubicBezTo>
                  <a:lnTo>
                    <a:pt x="506235" y="209980"/>
                  </a:lnTo>
                  <a:lnTo>
                    <a:pt x="506235" y="195686"/>
                  </a:lnTo>
                  <a:cubicBezTo>
                    <a:pt x="506235" y="183775"/>
                    <a:pt x="505044" y="171863"/>
                    <a:pt x="501471" y="159952"/>
                  </a:cubicBezTo>
                  <a:cubicBezTo>
                    <a:pt x="470501" y="44411"/>
                    <a:pt x="353769" y="-23484"/>
                    <a:pt x="239420" y="7486"/>
                  </a:cubicBezTo>
                  <a:cubicBezTo>
                    <a:pt x="165569" y="27735"/>
                    <a:pt x="108394" y="84910"/>
                    <a:pt x="88145" y="158761"/>
                  </a:cubicBezTo>
                  <a:cubicBezTo>
                    <a:pt x="84571" y="170672"/>
                    <a:pt x="83380" y="182584"/>
                    <a:pt x="83380" y="195686"/>
                  </a:cubicBezTo>
                  <a:lnTo>
                    <a:pt x="83380" y="208789"/>
                  </a:lnTo>
                  <a:lnTo>
                    <a:pt x="79807" y="208789"/>
                  </a:lnTo>
                  <a:cubicBezTo>
                    <a:pt x="53601" y="208789"/>
                    <a:pt x="32161" y="230229"/>
                    <a:pt x="32161" y="256434"/>
                  </a:cubicBezTo>
                  <a:lnTo>
                    <a:pt x="32161" y="339814"/>
                  </a:lnTo>
                  <a:cubicBezTo>
                    <a:pt x="32161" y="366020"/>
                    <a:pt x="53601" y="387460"/>
                    <a:pt x="79807" y="387460"/>
                  </a:cubicBezTo>
                  <a:lnTo>
                    <a:pt x="117923" y="387460"/>
                  </a:lnTo>
                  <a:cubicBezTo>
                    <a:pt x="129834" y="417239"/>
                    <a:pt x="150084" y="444635"/>
                    <a:pt x="175098" y="464884"/>
                  </a:cubicBezTo>
                  <a:lnTo>
                    <a:pt x="175098" y="494663"/>
                  </a:lnTo>
                  <a:cubicBezTo>
                    <a:pt x="175098" y="499427"/>
                    <a:pt x="172716" y="504192"/>
                    <a:pt x="167951" y="505383"/>
                  </a:cubicBezTo>
                  <a:lnTo>
                    <a:pt x="109585" y="529206"/>
                  </a:lnTo>
                  <a:cubicBezTo>
                    <a:pt x="71469" y="542309"/>
                    <a:pt x="34543" y="558985"/>
                    <a:pt x="0" y="579234"/>
                  </a:cubicBezTo>
                  <a:cubicBezTo>
                    <a:pt x="3573" y="579234"/>
                    <a:pt x="5956" y="579234"/>
                    <a:pt x="9529" y="579234"/>
                  </a:cubicBezTo>
                  <a:cubicBezTo>
                    <a:pt x="34543" y="579234"/>
                    <a:pt x="59557" y="583998"/>
                    <a:pt x="82189" y="591145"/>
                  </a:cubicBezTo>
                  <a:cubicBezTo>
                    <a:pt x="96482" y="585190"/>
                    <a:pt x="110776" y="579234"/>
                    <a:pt x="125070" y="574469"/>
                  </a:cubicBezTo>
                  <a:lnTo>
                    <a:pt x="125070" y="574469"/>
                  </a:lnTo>
                  <a:lnTo>
                    <a:pt x="141746" y="568514"/>
                  </a:lnTo>
                  <a:lnTo>
                    <a:pt x="154848" y="576852"/>
                  </a:lnTo>
                  <a:cubicBezTo>
                    <a:pt x="202494" y="610204"/>
                    <a:pt x="248949" y="626880"/>
                    <a:pt x="294212" y="626880"/>
                  </a:cubicBezTo>
                  <a:cubicBezTo>
                    <a:pt x="339475" y="626880"/>
                    <a:pt x="385930" y="610204"/>
                    <a:pt x="433576" y="576852"/>
                  </a:cubicBezTo>
                  <a:lnTo>
                    <a:pt x="444296" y="567322"/>
                  </a:lnTo>
                  <a:lnTo>
                    <a:pt x="463354" y="573278"/>
                  </a:lnTo>
                  <a:close/>
                  <a:moveTo>
                    <a:pt x="294212" y="458929"/>
                  </a:moveTo>
                  <a:cubicBezTo>
                    <a:pt x="238228" y="458929"/>
                    <a:pt x="188200" y="426768"/>
                    <a:pt x="164378" y="376740"/>
                  </a:cubicBezTo>
                  <a:cubicBezTo>
                    <a:pt x="216788" y="352917"/>
                    <a:pt x="337093" y="290978"/>
                    <a:pt x="401415" y="208789"/>
                  </a:cubicBezTo>
                  <a:cubicBezTo>
                    <a:pt x="412135" y="229038"/>
                    <a:pt x="424046" y="248096"/>
                    <a:pt x="437149" y="267155"/>
                  </a:cubicBezTo>
                  <a:lnTo>
                    <a:pt x="437149" y="315992"/>
                  </a:lnTo>
                  <a:cubicBezTo>
                    <a:pt x="437149" y="394607"/>
                    <a:pt x="372827" y="458929"/>
                    <a:pt x="294212" y="458929"/>
                  </a:cubicBezTo>
                  <a:close/>
                  <a:moveTo>
                    <a:pt x="294212" y="32500"/>
                  </a:moveTo>
                  <a:cubicBezTo>
                    <a:pt x="385930" y="32500"/>
                    <a:pt x="463354" y="101586"/>
                    <a:pt x="472883" y="192113"/>
                  </a:cubicBezTo>
                  <a:cubicBezTo>
                    <a:pt x="472883" y="192113"/>
                    <a:pt x="472883" y="192113"/>
                    <a:pt x="472883" y="192113"/>
                  </a:cubicBezTo>
                  <a:cubicBezTo>
                    <a:pt x="437149" y="93248"/>
                    <a:pt x="328755" y="42029"/>
                    <a:pt x="229890" y="77763"/>
                  </a:cubicBezTo>
                  <a:cubicBezTo>
                    <a:pt x="176289" y="96821"/>
                    <a:pt x="133408" y="139703"/>
                    <a:pt x="114350" y="193304"/>
                  </a:cubicBezTo>
                  <a:cubicBezTo>
                    <a:pt x="114350" y="193304"/>
                    <a:pt x="114350" y="193304"/>
                    <a:pt x="114350" y="193304"/>
                  </a:cubicBezTo>
                  <a:cubicBezTo>
                    <a:pt x="125070" y="100395"/>
                    <a:pt x="202494" y="32500"/>
                    <a:pt x="294212" y="32500"/>
                  </a:cubicBezTo>
                  <a:lnTo>
                    <a:pt x="294212" y="32500"/>
                  </a:lnTo>
                  <a:close/>
                  <a:moveTo>
                    <a:pt x="294212" y="578043"/>
                  </a:moveTo>
                  <a:cubicBezTo>
                    <a:pt x="258478" y="576852"/>
                    <a:pt x="223935" y="564940"/>
                    <a:pt x="194156" y="544691"/>
                  </a:cubicBezTo>
                  <a:cubicBezTo>
                    <a:pt x="212023" y="533971"/>
                    <a:pt x="222744" y="514912"/>
                    <a:pt x="222744" y="493472"/>
                  </a:cubicBezTo>
                  <a:lnTo>
                    <a:pt x="222744" y="492281"/>
                  </a:lnTo>
                  <a:cubicBezTo>
                    <a:pt x="268007" y="511339"/>
                    <a:pt x="320417" y="511339"/>
                    <a:pt x="365681" y="492281"/>
                  </a:cubicBezTo>
                  <a:lnTo>
                    <a:pt x="365681" y="493472"/>
                  </a:lnTo>
                  <a:cubicBezTo>
                    <a:pt x="365681" y="514912"/>
                    <a:pt x="376401" y="533971"/>
                    <a:pt x="394268" y="544691"/>
                  </a:cubicBezTo>
                  <a:cubicBezTo>
                    <a:pt x="364489" y="564940"/>
                    <a:pt x="329946" y="576852"/>
                    <a:pt x="294212" y="578043"/>
                  </a:cubicBezTo>
                  <a:close/>
                </a:path>
              </a:pathLst>
            </a:custGeom>
            <a:solidFill>
              <a:srgbClr val="002060"/>
            </a:solidFill>
            <a:ln w="119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2700" dirty="0">
                <a:latin typeface="Hammersmith One" panose="020B0604020202020204" charset="0"/>
              </a:endParaRPr>
            </a:p>
          </p:txBody>
        </p:sp>
        <p:sp>
          <p:nvSpPr>
            <p:cNvPr id="1048763" name="Freeform: Shape 33"/>
            <p:cNvSpPr/>
            <p:nvPr/>
          </p:nvSpPr>
          <p:spPr>
            <a:xfrm>
              <a:off x="7920079" y="3763859"/>
              <a:ext cx="57174" cy="57174"/>
            </a:xfrm>
            <a:custGeom>
              <a:avLst/>
              <a:gdLst>
                <a:gd name="connsiteX0" fmla="*/ 57175 w 57174"/>
                <a:gd name="connsiteY0" fmla="*/ 28587 h 57174"/>
                <a:gd name="connsiteX1" fmla="*/ 28587 w 57174"/>
                <a:gd name="connsiteY1" fmla="*/ 0 h 57174"/>
                <a:gd name="connsiteX2" fmla="*/ 0 w 57174"/>
                <a:gd name="connsiteY2" fmla="*/ 28587 h 57174"/>
                <a:gd name="connsiteX3" fmla="*/ 28587 w 57174"/>
                <a:gd name="connsiteY3" fmla="*/ 57175 h 57174"/>
                <a:gd name="connsiteX4" fmla="*/ 57175 w 57174"/>
                <a:gd name="connsiteY4" fmla="*/ 28587 h 57174"/>
                <a:gd name="connsiteX5" fmla="*/ 57175 w 57174"/>
                <a:gd name="connsiteY5" fmla="*/ 28587 h 5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74" h="57174">
                  <a:moveTo>
                    <a:pt x="57175" y="28587"/>
                  </a:moveTo>
                  <a:cubicBezTo>
                    <a:pt x="57175" y="13103"/>
                    <a:pt x="44072" y="0"/>
                    <a:pt x="28587" y="0"/>
                  </a:cubicBezTo>
                  <a:cubicBezTo>
                    <a:pt x="13103" y="0"/>
                    <a:pt x="0" y="13103"/>
                    <a:pt x="0" y="28587"/>
                  </a:cubicBezTo>
                  <a:cubicBezTo>
                    <a:pt x="0" y="44072"/>
                    <a:pt x="13103" y="57175"/>
                    <a:pt x="28587" y="57175"/>
                  </a:cubicBezTo>
                  <a:cubicBezTo>
                    <a:pt x="44072" y="57175"/>
                    <a:pt x="57175" y="44072"/>
                    <a:pt x="57175" y="28587"/>
                  </a:cubicBezTo>
                  <a:lnTo>
                    <a:pt x="57175" y="28587"/>
                  </a:lnTo>
                  <a:close/>
                </a:path>
              </a:pathLst>
            </a:custGeom>
            <a:solidFill>
              <a:srgbClr val="002060"/>
            </a:solidFill>
            <a:ln w="119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2700">
                <a:latin typeface="Hammersmith One" panose="020B0604020202020204" charset="0"/>
              </a:endParaRPr>
            </a:p>
          </p:txBody>
        </p:sp>
        <p:sp>
          <p:nvSpPr>
            <p:cNvPr id="1048764" name="Freeform: Shape 34"/>
            <p:cNvSpPr/>
            <p:nvPr/>
          </p:nvSpPr>
          <p:spPr>
            <a:xfrm>
              <a:off x="7746172" y="3589952"/>
              <a:ext cx="404988" cy="404988"/>
            </a:xfrm>
            <a:custGeom>
              <a:avLst/>
              <a:gdLst>
                <a:gd name="connsiteX0" fmla="*/ 202494 w 404988"/>
                <a:gd name="connsiteY0" fmla="*/ 0 h 404988"/>
                <a:gd name="connsiteX1" fmla="*/ 0 w 404988"/>
                <a:gd name="connsiteY1" fmla="*/ 202494 h 404988"/>
                <a:gd name="connsiteX2" fmla="*/ 202494 w 404988"/>
                <a:gd name="connsiteY2" fmla="*/ 404988 h 404988"/>
                <a:gd name="connsiteX3" fmla="*/ 404988 w 404988"/>
                <a:gd name="connsiteY3" fmla="*/ 202494 h 404988"/>
                <a:gd name="connsiteX4" fmla="*/ 202494 w 404988"/>
                <a:gd name="connsiteY4" fmla="*/ 0 h 404988"/>
                <a:gd name="connsiteX5" fmla="*/ 202494 w 404988"/>
                <a:gd name="connsiteY5" fmla="*/ 0 h 404988"/>
                <a:gd name="connsiteX6" fmla="*/ 298977 w 404988"/>
                <a:gd name="connsiteY6" fmla="*/ 202494 h 404988"/>
                <a:gd name="connsiteX7" fmla="*/ 320417 w 404988"/>
                <a:gd name="connsiteY7" fmla="*/ 202494 h 404988"/>
                <a:gd name="connsiteX8" fmla="*/ 202494 w 404988"/>
                <a:gd name="connsiteY8" fmla="*/ 319226 h 404988"/>
                <a:gd name="connsiteX9" fmla="*/ 202494 w 404988"/>
                <a:gd name="connsiteY9" fmla="*/ 297785 h 404988"/>
                <a:gd name="connsiteX10" fmla="*/ 298977 w 404988"/>
                <a:gd name="connsiteY10" fmla="*/ 202494 h 404988"/>
                <a:gd name="connsiteX11" fmla="*/ 53601 w 404988"/>
                <a:gd name="connsiteY11" fmla="*/ 202494 h 404988"/>
                <a:gd name="connsiteX12" fmla="*/ 32161 w 404988"/>
                <a:gd name="connsiteY12" fmla="*/ 202494 h 404988"/>
                <a:gd name="connsiteX13" fmla="*/ 202494 w 404988"/>
                <a:gd name="connsiteY13" fmla="*/ 32161 h 404988"/>
                <a:gd name="connsiteX14" fmla="*/ 202494 w 404988"/>
                <a:gd name="connsiteY14" fmla="*/ 53601 h 404988"/>
                <a:gd name="connsiteX15" fmla="*/ 53601 w 404988"/>
                <a:gd name="connsiteY15" fmla="*/ 202494 h 404988"/>
                <a:gd name="connsiteX16" fmla="*/ 107203 w 404988"/>
                <a:gd name="connsiteY16" fmla="*/ 202494 h 404988"/>
                <a:gd name="connsiteX17" fmla="*/ 85762 w 404988"/>
                <a:gd name="connsiteY17" fmla="*/ 202494 h 404988"/>
                <a:gd name="connsiteX18" fmla="*/ 202494 w 404988"/>
                <a:gd name="connsiteY18" fmla="*/ 85762 h 404988"/>
                <a:gd name="connsiteX19" fmla="*/ 202494 w 404988"/>
                <a:gd name="connsiteY19" fmla="*/ 107203 h 404988"/>
                <a:gd name="connsiteX20" fmla="*/ 107203 w 404988"/>
                <a:gd name="connsiteY20" fmla="*/ 202494 h 404988"/>
                <a:gd name="connsiteX21" fmla="*/ 138172 w 404988"/>
                <a:gd name="connsiteY21" fmla="*/ 202494 h 404988"/>
                <a:gd name="connsiteX22" fmla="*/ 202494 w 404988"/>
                <a:gd name="connsiteY22" fmla="*/ 138172 h 404988"/>
                <a:gd name="connsiteX23" fmla="*/ 266816 w 404988"/>
                <a:gd name="connsiteY23" fmla="*/ 202494 h 404988"/>
                <a:gd name="connsiteX24" fmla="*/ 202494 w 404988"/>
                <a:gd name="connsiteY24" fmla="*/ 266816 h 404988"/>
                <a:gd name="connsiteX25" fmla="*/ 138172 w 404988"/>
                <a:gd name="connsiteY25" fmla="*/ 202494 h 404988"/>
                <a:gd name="connsiteX26" fmla="*/ 138172 w 404988"/>
                <a:gd name="connsiteY26" fmla="*/ 202494 h 404988"/>
                <a:gd name="connsiteX27" fmla="*/ 202494 w 404988"/>
                <a:gd name="connsiteY27" fmla="*/ 372827 h 404988"/>
                <a:gd name="connsiteX28" fmla="*/ 202494 w 404988"/>
                <a:gd name="connsiteY28" fmla="*/ 351387 h 404988"/>
                <a:gd name="connsiteX29" fmla="*/ 351387 w 404988"/>
                <a:gd name="connsiteY29" fmla="*/ 202494 h 404988"/>
                <a:gd name="connsiteX30" fmla="*/ 372827 w 404988"/>
                <a:gd name="connsiteY30" fmla="*/ 202494 h 404988"/>
                <a:gd name="connsiteX31" fmla="*/ 202494 w 404988"/>
                <a:gd name="connsiteY31" fmla="*/ 372827 h 40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4988" h="404988">
                  <a:moveTo>
                    <a:pt x="202494" y="0"/>
                  </a:moveTo>
                  <a:cubicBezTo>
                    <a:pt x="90527" y="0"/>
                    <a:pt x="0" y="90527"/>
                    <a:pt x="0" y="202494"/>
                  </a:cubicBezTo>
                  <a:cubicBezTo>
                    <a:pt x="0" y="314461"/>
                    <a:pt x="90527" y="404988"/>
                    <a:pt x="202494" y="404988"/>
                  </a:cubicBezTo>
                  <a:cubicBezTo>
                    <a:pt x="314461" y="404988"/>
                    <a:pt x="404988" y="314461"/>
                    <a:pt x="404988" y="202494"/>
                  </a:cubicBezTo>
                  <a:cubicBezTo>
                    <a:pt x="404988" y="90527"/>
                    <a:pt x="314461" y="0"/>
                    <a:pt x="202494" y="0"/>
                  </a:cubicBezTo>
                  <a:lnTo>
                    <a:pt x="202494" y="0"/>
                  </a:lnTo>
                  <a:close/>
                  <a:moveTo>
                    <a:pt x="298977" y="202494"/>
                  </a:moveTo>
                  <a:lnTo>
                    <a:pt x="320417" y="202494"/>
                  </a:lnTo>
                  <a:cubicBezTo>
                    <a:pt x="320417" y="266816"/>
                    <a:pt x="268007" y="320417"/>
                    <a:pt x="202494" y="319226"/>
                  </a:cubicBezTo>
                  <a:lnTo>
                    <a:pt x="202494" y="297785"/>
                  </a:lnTo>
                  <a:cubicBezTo>
                    <a:pt x="254904" y="297785"/>
                    <a:pt x="297785" y="254904"/>
                    <a:pt x="298977" y="202494"/>
                  </a:cubicBezTo>
                  <a:close/>
                  <a:moveTo>
                    <a:pt x="53601" y="202494"/>
                  </a:moveTo>
                  <a:lnTo>
                    <a:pt x="32161" y="202494"/>
                  </a:lnTo>
                  <a:cubicBezTo>
                    <a:pt x="32161" y="108394"/>
                    <a:pt x="108394" y="32161"/>
                    <a:pt x="202494" y="32161"/>
                  </a:cubicBezTo>
                  <a:lnTo>
                    <a:pt x="202494" y="53601"/>
                  </a:lnTo>
                  <a:cubicBezTo>
                    <a:pt x="120305" y="53601"/>
                    <a:pt x="53601" y="120305"/>
                    <a:pt x="53601" y="202494"/>
                  </a:cubicBezTo>
                  <a:close/>
                  <a:moveTo>
                    <a:pt x="107203" y="202494"/>
                  </a:moveTo>
                  <a:lnTo>
                    <a:pt x="85762" y="202494"/>
                  </a:lnTo>
                  <a:cubicBezTo>
                    <a:pt x="85762" y="138172"/>
                    <a:pt x="138172" y="85762"/>
                    <a:pt x="202494" y="85762"/>
                  </a:cubicBezTo>
                  <a:lnTo>
                    <a:pt x="202494" y="107203"/>
                  </a:lnTo>
                  <a:cubicBezTo>
                    <a:pt x="150084" y="107203"/>
                    <a:pt x="107203" y="150084"/>
                    <a:pt x="107203" y="202494"/>
                  </a:cubicBezTo>
                  <a:close/>
                  <a:moveTo>
                    <a:pt x="138172" y="202494"/>
                  </a:moveTo>
                  <a:cubicBezTo>
                    <a:pt x="138172" y="166760"/>
                    <a:pt x="166760" y="138172"/>
                    <a:pt x="202494" y="138172"/>
                  </a:cubicBezTo>
                  <a:cubicBezTo>
                    <a:pt x="238228" y="138172"/>
                    <a:pt x="266816" y="166760"/>
                    <a:pt x="266816" y="202494"/>
                  </a:cubicBezTo>
                  <a:cubicBezTo>
                    <a:pt x="266816" y="238228"/>
                    <a:pt x="238228" y="266816"/>
                    <a:pt x="202494" y="266816"/>
                  </a:cubicBezTo>
                  <a:cubicBezTo>
                    <a:pt x="166760" y="266816"/>
                    <a:pt x="138172" y="238228"/>
                    <a:pt x="138172" y="202494"/>
                  </a:cubicBezTo>
                  <a:cubicBezTo>
                    <a:pt x="138172" y="202494"/>
                    <a:pt x="138172" y="202494"/>
                    <a:pt x="138172" y="202494"/>
                  </a:cubicBezTo>
                  <a:close/>
                  <a:moveTo>
                    <a:pt x="202494" y="372827"/>
                  </a:moveTo>
                  <a:lnTo>
                    <a:pt x="202494" y="351387"/>
                  </a:lnTo>
                  <a:cubicBezTo>
                    <a:pt x="284683" y="351387"/>
                    <a:pt x="351387" y="284683"/>
                    <a:pt x="351387" y="202494"/>
                  </a:cubicBezTo>
                  <a:lnTo>
                    <a:pt x="372827" y="202494"/>
                  </a:lnTo>
                  <a:cubicBezTo>
                    <a:pt x="372827" y="296594"/>
                    <a:pt x="296594" y="372827"/>
                    <a:pt x="202494" y="372827"/>
                  </a:cubicBezTo>
                  <a:close/>
                </a:path>
              </a:pathLst>
            </a:custGeom>
            <a:solidFill>
              <a:srgbClr val="002060"/>
            </a:solidFill>
            <a:ln w="119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2700">
                <a:latin typeface="Hammersmith One" panose="020B0604020202020204" charset="0"/>
              </a:endParaRPr>
            </a:p>
          </p:txBody>
        </p:sp>
      </p:grpSp>
      <p:sp>
        <p:nvSpPr>
          <p:cNvPr id="1048765" name="Rectangle: Rounded Corners 11"/>
          <p:cNvSpPr/>
          <p:nvPr/>
        </p:nvSpPr>
        <p:spPr>
          <a:xfrm>
            <a:off x="1640852" y="6595277"/>
            <a:ext cx="3543896" cy="48260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n-US" sz="2700" dirty="0">
                <a:latin typeface="Hammersmith One" panose="020B0604020202020204" charset="0"/>
                <a:cs typeface="Calibri"/>
              </a:rPr>
              <a:t>Name &amp; Contact</a:t>
            </a:r>
          </a:p>
        </p:txBody>
      </p:sp>
      <p:sp>
        <p:nvSpPr>
          <p:cNvPr id="1048766" name="Rectangle: Rounded Corners 11"/>
          <p:cNvSpPr/>
          <p:nvPr/>
        </p:nvSpPr>
        <p:spPr>
          <a:xfrm>
            <a:off x="4436257" y="3015279"/>
            <a:ext cx="3543896" cy="48260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n-US" sz="2700" dirty="0">
                <a:latin typeface="Hammersmith One" panose="020B0604020202020204" charset="0"/>
                <a:cs typeface="Calibri"/>
              </a:rPr>
              <a:t>Professional Profile</a:t>
            </a:r>
          </a:p>
        </p:txBody>
      </p:sp>
      <p:sp>
        <p:nvSpPr>
          <p:cNvPr id="1048767" name="Rectangle: Rounded Corners 11"/>
          <p:cNvSpPr/>
          <p:nvPr/>
        </p:nvSpPr>
        <p:spPr>
          <a:xfrm>
            <a:off x="7980152" y="6587226"/>
            <a:ext cx="3543896" cy="48260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n-US" sz="2700" dirty="0">
                <a:latin typeface="Hammersmith One" panose="020B0604020202020204" charset="0"/>
                <a:cs typeface="Calibri"/>
              </a:rPr>
              <a:t>Core Competencies</a:t>
            </a:r>
          </a:p>
        </p:txBody>
      </p:sp>
      <p:sp>
        <p:nvSpPr>
          <p:cNvPr id="1048768" name="Rectangle: Rounded Corners 11"/>
          <p:cNvSpPr/>
          <p:nvPr/>
        </p:nvSpPr>
        <p:spPr>
          <a:xfrm>
            <a:off x="13164902" y="6629229"/>
            <a:ext cx="4577700" cy="44865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n-US" sz="2700" dirty="0">
                <a:latin typeface="Hammersmith One" panose="020B0604020202020204" charset="0"/>
                <a:cs typeface="Calibri"/>
              </a:rPr>
              <a:t>Educ &amp; Prof Development</a:t>
            </a:r>
          </a:p>
        </p:txBody>
      </p:sp>
      <p:sp>
        <p:nvSpPr>
          <p:cNvPr id="1048769" name="Rectangle: Rounded Corners 11"/>
          <p:cNvSpPr/>
          <p:nvPr/>
        </p:nvSpPr>
        <p:spPr>
          <a:xfrm>
            <a:off x="10687301" y="3045735"/>
            <a:ext cx="3543896" cy="48260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n-US" sz="2700" dirty="0">
                <a:latin typeface="Hammersmith One" panose="020B0604020202020204" charset="0"/>
                <a:cs typeface="Calibri"/>
              </a:rPr>
              <a:t>Work Experience</a:t>
            </a:r>
          </a:p>
        </p:txBody>
      </p:sp>
    </p:spTree>
    <p:extLst>
      <p:ext uri="{BB962C8B-B14F-4D97-AF65-F5344CB8AC3E}">
        <p14:creationId xmlns:p14="http://schemas.microsoft.com/office/powerpoint/2010/main" xmlns="" val="184653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8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8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48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8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48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48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48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48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48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48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48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48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48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48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48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65" grpId="0" animBg="1"/>
      <p:bldP spid="1048766" grpId="0" animBg="1"/>
      <p:bldP spid="1048767" grpId="0" animBg="1"/>
      <p:bldP spid="1048768" grpId="0" animBg="1"/>
      <p:bldP spid="104876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3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55831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Hammersmith One" panose="020B0604020202020204" charset="0"/>
              </a:rPr>
              <a:t>Desirable</a:t>
            </a:r>
            <a:endParaRPr lang="x-none" dirty="0">
              <a:solidFill>
                <a:schemeClr val="bg1"/>
              </a:solidFill>
              <a:latin typeface="Hammersmith One" panose="020B0604020202020204" charset="0"/>
            </a:endParaRPr>
          </a:p>
        </p:txBody>
      </p:sp>
      <p:pic>
        <p:nvPicPr>
          <p:cNvPr id="2097214" name="Content Placeholder 10" descr="Child playing with toy car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258300" y="3220026"/>
            <a:ext cx="7772400" cy="5563830"/>
          </a:xfrm>
        </p:spPr>
      </p:pic>
      <p:sp>
        <p:nvSpPr>
          <p:cNvPr id="1048774" name="Rectangle: Rounded Corners 11"/>
          <p:cNvSpPr/>
          <p:nvPr/>
        </p:nvSpPr>
        <p:spPr>
          <a:xfrm>
            <a:off x="1097280" y="2536032"/>
            <a:ext cx="6469380" cy="111013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Hammersmith One" panose="020B0604020202020204" charset="0"/>
              </a:rPr>
              <a:t>Wizard (ATS)</a:t>
            </a:r>
            <a:endParaRPr lang="x-none" sz="2700" dirty="0">
              <a:latin typeface="Hammersmith One" panose="020B0604020202020204" charset="0"/>
            </a:endParaRPr>
          </a:p>
        </p:txBody>
      </p:sp>
      <p:sp>
        <p:nvSpPr>
          <p:cNvPr id="1048775" name="Rectangle: Rounded Corners 12"/>
          <p:cNvSpPr/>
          <p:nvPr/>
        </p:nvSpPr>
        <p:spPr>
          <a:xfrm>
            <a:off x="1097280" y="3874770"/>
            <a:ext cx="6469380" cy="111013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Hammersmith One" panose="020B0604020202020204" charset="0"/>
              </a:rPr>
              <a:t>2 Page</a:t>
            </a:r>
            <a:endParaRPr lang="x-none" sz="2700" dirty="0">
              <a:latin typeface="Hammersmith One" panose="020B0604020202020204" charset="0"/>
            </a:endParaRPr>
          </a:p>
        </p:txBody>
      </p:sp>
      <p:sp>
        <p:nvSpPr>
          <p:cNvPr id="1048776" name="Rectangle: Rounded Corners 13"/>
          <p:cNvSpPr/>
          <p:nvPr/>
        </p:nvSpPr>
        <p:spPr>
          <a:xfrm>
            <a:off x="1097280" y="5213508"/>
            <a:ext cx="6469380" cy="111013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Hammersmith One" panose="020B0604020202020204" charset="0"/>
              </a:rPr>
              <a:t>Tailored CV </a:t>
            </a:r>
            <a:endParaRPr lang="x-none" sz="2700" dirty="0">
              <a:latin typeface="Hammersmith One" panose="020B0604020202020204" charset="0"/>
            </a:endParaRPr>
          </a:p>
        </p:txBody>
      </p:sp>
      <p:sp>
        <p:nvSpPr>
          <p:cNvPr id="1048777" name="Rectangle: Rounded Corners 14"/>
          <p:cNvSpPr/>
          <p:nvPr/>
        </p:nvSpPr>
        <p:spPr>
          <a:xfrm>
            <a:off x="1097280" y="6552246"/>
            <a:ext cx="6469380" cy="111013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Hammersmith One" panose="020B0604020202020204" charset="0"/>
              </a:rPr>
              <a:t>Cover letter</a:t>
            </a:r>
            <a:endParaRPr lang="x-none" sz="2700" dirty="0">
              <a:latin typeface="Hammersmith One" panose="020B0604020202020204" charset="0"/>
            </a:endParaRPr>
          </a:p>
        </p:txBody>
      </p:sp>
      <p:sp>
        <p:nvSpPr>
          <p:cNvPr id="1048778" name="Rectangle: Rounded Corners 15"/>
          <p:cNvSpPr/>
          <p:nvPr/>
        </p:nvSpPr>
        <p:spPr>
          <a:xfrm>
            <a:off x="1097280" y="7890984"/>
            <a:ext cx="6469380" cy="111013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Hammersmith One" panose="020B0604020202020204" charset="0"/>
              </a:rPr>
              <a:t>Formatting</a:t>
            </a:r>
            <a:endParaRPr lang="x-none" sz="2700" dirty="0">
              <a:latin typeface="Hammersmith On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655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8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8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8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8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48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8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48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48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48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8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48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48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48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48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8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74" grpId="0" animBg="1"/>
      <p:bldP spid="1048775" grpId="0" animBg="1"/>
      <p:bldP spid="1048776" grpId="0" animBg="1"/>
      <p:bldP spid="1048777" grpId="0" animBg="1"/>
      <p:bldP spid="104877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6" name="Content Placeholder 6" descr="Open white gift box tied with red ribbon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45" b="23255"/>
          <a:stretch>
            <a:fillRect/>
          </a:stretch>
        </p:blipFill>
        <p:spPr>
          <a:xfrm>
            <a:off x="30" y="15"/>
            <a:ext cx="18287970" cy="10286985"/>
          </a:xfrm>
          <a:prstGeom prst="rect">
            <a:avLst/>
          </a:prstGeom>
        </p:spPr>
      </p:pic>
      <p:sp>
        <p:nvSpPr>
          <p:cNvPr id="1048783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980214"/>
            <a:ext cx="18288000" cy="1104827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48784" name="Title 1"/>
          <p:cNvSpPr>
            <a:spLocks noGrp="1"/>
          </p:cNvSpPr>
          <p:nvPr>
            <p:ph type="title"/>
          </p:nvPr>
        </p:nvSpPr>
        <p:spPr>
          <a:xfrm>
            <a:off x="785813" y="7975860"/>
            <a:ext cx="16816388" cy="1117254"/>
          </a:xfrm>
        </p:spPr>
        <p:txBody>
          <a:bodyPr vert="horz" lIns="137160" tIns="68580" rIns="137160" bIns="68580" rtlCol="0" anchor="ctr">
            <a:normAutofit/>
          </a:bodyPr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Packaging </a:t>
            </a:r>
          </a:p>
        </p:txBody>
      </p:sp>
      <p:cxnSp>
        <p:nvCxnSpPr>
          <p:cNvPr id="3145745" name="Straight Connector 1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7862975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6" name="Straight Connector 15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9202278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0727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5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48786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385299" y="720090"/>
            <a:ext cx="8187183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2097217" name="Content Placeholder 4"/>
          <p:cNvPicPr>
            <a:picLocks noChangeAspect="1"/>
          </p:cNvPicPr>
          <p:nvPr/>
        </p:nvPicPr>
        <p:blipFill rotWithShape="1">
          <a:blip r:embed="rId2"/>
          <a:srcRect l="4968" r="6636"/>
          <a:stretch>
            <a:fillRect/>
          </a:stretch>
        </p:blipFill>
        <p:spPr>
          <a:xfrm>
            <a:off x="9631553" y="965201"/>
            <a:ext cx="7694676" cy="8356599"/>
          </a:xfrm>
          <a:prstGeom prst="rect">
            <a:avLst/>
          </a:prstGeom>
        </p:spPr>
      </p:pic>
      <p:sp>
        <p:nvSpPr>
          <p:cNvPr id="1048787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15519" y="720090"/>
            <a:ext cx="8187182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2097218" name="Content Placeholder 4" descr="Graphical user interface, text, application  Description automatically generated"/>
          <p:cNvPicPr>
            <a:picLocks noChangeAspect="1"/>
          </p:cNvPicPr>
          <p:nvPr/>
        </p:nvPicPr>
        <p:blipFill rotWithShape="1">
          <a:blip r:embed="rId3"/>
          <a:srcRect r="3584" b="2"/>
          <a:stretch>
            <a:fillRect/>
          </a:stretch>
        </p:blipFill>
        <p:spPr>
          <a:xfrm>
            <a:off x="961770" y="965201"/>
            <a:ext cx="7694676" cy="8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937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97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97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9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97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97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97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788" name="Rectangle 7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48789" name="Rectangle 7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48790" name="Rectangle 7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3467" y="0"/>
            <a:ext cx="13606269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48791" name="Rectangle 7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2097219" name="Picture 2" descr="Graphical user interface, text, application  Description automatically generated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220147" y="685800"/>
            <a:ext cx="11847707" cy="8915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6726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97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97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9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1" name="Content Placeholder 4" descr="A close - up of a box  Description automatically generated with low confidence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25000"/>
          <a:stretch>
            <a:fillRect/>
          </a:stretch>
        </p:blipFill>
        <p:spPr>
          <a:xfrm>
            <a:off x="30" y="15"/>
            <a:ext cx="18287970" cy="10286985"/>
          </a:xfrm>
          <a:prstGeom prst="rect">
            <a:avLst/>
          </a:prstGeom>
        </p:spPr>
      </p:pic>
      <p:sp>
        <p:nvSpPr>
          <p:cNvPr id="104880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980214"/>
            <a:ext cx="18288000" cy="1104827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8801" name="Title 1"/>
          <p:cNvSpPr>
            <a:spLocks noGrp="1"/>
          </p:cNvSpPr>
          <p:nvPr>
            <p:ph type="title"/>
          </p:nvPr>
        </p:nvSpPr>
        <p:spPr>
          <a:xfrm>
            <a:off x="785813" y="7975860"/>
            <a:ext cx="16816388" cy="1117254"/>
          </a:xfrm>
        </p:spPr>
        <p:txBody>
          <a:bodyPr vert="horz" lIns="137160" tIns="68580" rIns="137160" bIns="68580" rtlCol="0" anchor="ctr">
            <a:norm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+mn-lt"/>
              </a:rPr>
              <a:t>What will I do when I received an invitation letter for an interview?</a:t>
            </a:r>
          </a:p>
        </p:txBody>
      </p:sp>
      <p:cxnSp>
        <p:nvCxnSpPr>
          <p:cNvPr id="3145747" name="Straight Connector 1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7862975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8" name="Straight Connector 1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9202278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092136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2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22959" y="521207"/>
            <a:ext cx="16651224" cy="27020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8803" name="Title 3"/>
          <p:cNvSpPr>
            <a:spLocks noGrp="1"/>
          </p:cNvSpPr>
          <p:nvPr>
            <p:ph type="title"/>
          </p:nvPr>
        </p:nvSpPr>
        <p:spPr>
          <a:xfrm>
            <a:off x="1257300" y="877825"/>
            <a:ext cx="15773400" cy="1988345"/>
          </a:xfrm>
        </p:spPr>
        <p:txBody>
          <a:bodyPr vert="horz" lIns="137160" tIns="68580" rIns="137160" bIns="68580" rtlCol="0" anchor="ctr">
            <a:normAutofit fontScale="90000"/>
          </a:bodyPr>
          <a:lstStyle/>
          <a:p>
            <a:pPr algn="ctr"/>
            <a:r>
              <a:rPr lang="en-US" sz="4200" dirty="0">
                <a:solidFill>
                  <a:schemeClr val="bg1"/>
                </a:solidFill>
              </a:rPr>
              <a:t/>
            </a:r>
            <a:br>
              <a:rPr lang="en-US" sz="420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8 Things To Know Before a Job Interview</a:t>
            </a:r>
            <a:br>
              <a:rPr lang="en-US" dirty="0">
                <a:solidFill>
                  <a:schemeClr val="bg1"/>
                </a:solidFill>
              </a:rPr>
            </a:br>
            <a:endParaRPr lang="en-US" sz="4200" dirty="0">
              <a:solidFill>
                <a:schemeClr val="bg1"/>
              </a:solidFill>
            </a:endParaRPr>
          </a:p>
        </p:txBody>
      </p:sp>
      <p:pic>
        <p:nvPicPr>
          <p:cNvPr id="2097222" name="Content Placeholder 7" descr="A person writing on a piece of paper  Description automatically generated with low confidence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t="12071" r="3" b="3"/>
          <a:stretch>
            <a:fillRect/>
          </a:stretch>
        </p:blipFill>
        <p:spPr>
          <a:xfrm>
            <a:off x="1261872" y="3775166"/>
            <a:ext cx="9354312" cy="5490278"/>
          </a:xfrm>
          <a:prstGeom prst="rect">
            <a:avLst/>
          </a:prstGeom>
        </p:spPr>
      </p:pic>
      <p:sp>
        <p:nvSpPr>
          <p:cNvPr id="1048804" name="Content Placeholder 4"/>
          <p:cNvSpPr>
            <a:spLocks noGrp="1"/>
          </p:cNvSpPr>
          <p:nvPr>
            <p:ph sz="half" idx="1"/>
          </p:nvPr>
        </p:nvSpPr>
        <p:spPr>
          <a:xfrm>
            <a:off x="11320272" y="3775166"/>
            <a:ext cx="5705856" cy="5490278"/>
          </a:xfr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en-US" sz="3300" dirty="0"/>
              <a:t>What they do</a:t>
            </a:r>
          </a:p>
          <a:p>
            <a:r>
              <a:rPr lang="en-US" sz="3300" dirty="0"/>
              <a:t>The company mission </a:t>
            </a:r>
          </a:p>
          <a:p>
            <a:r>
              <a:rPr lang="en-US" sz="3300" dirty="0"/>
              <a:t>The Company culture </a:t>
            </a:r>
          </a:p>
          <a:p>
            <a:r>
              <a:rPr lang="en-US" sz="3300" dirty="0"/>
              <a:t>The latest news </a:t>
            </a:r>
          </a:p>
          <a:p>
            <a:r>
              <a:rPr lang="en-US" sz="3300" dirty="0"/>
              <a:t>The company’s history </a:t>
            </a:r>
          </a:p>
          <a:p>
            <a:r>
              <a:rPr lang="en-US" sz="3300" dirty="0"/>
              <a:t>The company’s competitors</a:t>
            </a:r>
          </a:p>
          <a:p>
            <a:r>
              <a:rPr lang="en-US" sz="3300" dirty="0"/>
              <a:t>The company’s USP</a:t>
            </a:r>
          </a:p>
          <a:p>
            <a:r>
              <a:rPr lang="en-US" sz="3300" dirty="0"/>
              <a:t>Management </a:t>
            </a:r>
          </a:p>
          <a:p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xmlns="" val="273783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8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8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8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8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48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8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488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488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488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88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488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488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488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488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88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488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488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488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488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488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488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488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488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488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808" name="Rectangle 19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54" name="Group 192"/>
          <p:cNvGrpSpPr>
            <a:grpSpLocks noGrp="1" noRot="1" noChangeAspect="1" noMove="1" noResize="1"/>
          </p:cNvGrpSpPr>
          <p:nvPr/>
        </p:nvGrpSpPr>
        <p:grpSpPr>
          <a:xfrm>
            <a:off x="614565" y="953573"/>
            <a:ext cx="16713312" cy="3723204"/>
            <a:chOff x="409710" y="635715"/>
            <a:chExt cx="11142208" cy="2482136"/>
          </a:xfrm>
        </p:grpSpPr>
        <p:sp>
          <p:nvSpPr>
            <p:cNvPr id="1048809" name="Freeform 44"/>
            <p:cNvSpPr/>
            <p:nvPr/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  <p:sp>
          <p:nvSpPr>
            <p:cNvPr id="1048810" name="Freeform 45"/>
            <p:cNvSpPr/>
            <p:nvPr/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  <p:sp>
          <p:nvSpPr>
            <p:cNvPr id="1048811" name="Freeform 46"/>
            <p:cNvSpPr/>
            <p:nvPr/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  <p:sp>
          <p:nvSpPr>
            <p:cNvPr id="1048812" name="Freeform 47"/>
            <p:cNvSpPr/>
            <p:nvPr/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  <p:sp>
          <p:nvSpPr>
            <p:cNvPr id="1048813" name="Rectangle 197"/>
            <p:cNvSpPr>
              <a:spLocks noChangeArrowheads="1"/>
            </p:cNvSpPr>
            <p:nvPr/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</p:grpSp>
      <p:sp>
        <p:nvSpPr>
          <p:cNvPr id="1048814" name="Title 1"/>
          <p:cNvSpPr>
            <a:spLocks noGrp="1"/>
          </p:cNvSpPr>
          <p:nvPr>
            <p:ph type="title"/>
          </p:nvPr>
        </p:nvSpPr>
        <p:spPr>
          <a:xfrm>
            <a:off x="1570920" y="1139708"/>
            <a:ext cx="15459780" cy="1988345"/>
          </a:xfr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What FAQ Do I Need to Know Before the Interview?</a:t>
            </a:r>
          </a:p>
        </p:txBody>
      </p:sp>
      <p:sp>
        <p:nvSpPr>
          <p:cNvPr id="1048815" name="Content Placeholder 2"/>
          <p:cNvSpPr>
            <a:spLocks noGrp="1"/>
          </p:cNvSpPr>
          <p:nvPr>
            <p:ph sz="half" idx="1"/>
          </p:nvPr>
        </p:nvSpPr>
        <p:spPr>
          <a:xfrm>
            <a:off x="2137357" y="3741676"/>
            <a:ext cx="6080318" cy="5344739"/>
          </a:xfrm>
        </p:spPr>
        <p:txBody>
          <a:bodyPr vert="horz" lIns="137160" tIns="68580" rIns="137160" bIns="68580" rtlCol="0">
            <a:normAutofit/>
          </a:bodyPr>
          <a:lstStyle/>
          <a:p>
            <a:r>
              <a:rPr lang="en-US" sz="3300"/>
              <a:t>Tell Me About Yourself</a:t>
            </a:r>
          </a:p>
          <a:p>
            <a:r>
              <a:rPr lang="en-US" sz="3300"/>
              <a:t>Why Do You Want This Job?</a:t>
            </a:r>
          </a:p>
          <a:p>
            <a:r>
              <a:rPr lang="en-US" sz="3300"/>
              <a:t>Why Should We Hire You?</a:t>
            </a:r>
          </a:p>
          <a:p>
            <a:r>
              <a:rPr lang="en-US" sz="3300"/>
              <a:t>What is Your Greatest Strength?</a:t>
            </a:r>
          </a:p>
          <a:p>
            <a:r>
              <a:rPr lang="en-US" sz="3300"/>
              <a:t>What is Your Greatest Weakness?</a:t>
            </a:r>
          </a:p>
          <a:p>
            <a:r>
              <a:rPr lang="en-US" sz="3300"/>
              <a:t>What Are Your Salary Expectations?</a:t>
            </a:r>
          </a:p>
          <a:p>
            <a:endParaRPr lang="en-US" sz="3300"/>
          </a:p>
        </p:txBody>
      </p:sp>
      <p:pic>
        <p:nvPicPr>
          <p:cNvPr id="209722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803" r="9238"/>
          <a:stretch>
            <a:fillRect/>
          </a:stretch>
        </p:blipFill>
        <p:spPr bwMode="auto">
          <a:xfrm>
            <a:off x="9148338" y="3738564"/>
            <a:ext cx="7203606" cy="5345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4858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8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8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8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88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488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88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488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488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488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88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488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488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488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488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88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488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488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488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6" name="Rectangle 19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5002" y="-3"/>
            <a:ext cx="6104904" cy="102870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8817" name="Title 1"/>
          <p:cNvSpPr>
            <a:spLocks noGrp="1"/>
          </p:cNvSpPr>
          <p:nvPr>
            <p:ph type="title"/>
          </p:nvPr>
        </p:nvSpPr>
        <p:spPr>
          <a:xfrm>
            <a:off x="965201" y="960120"/>
            <a:ext cx="4644641" cy="8419854"/>
          </a:xfr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FAQ Do I Need to Know Before the Interview? Contd.</a:t>
            </a:r>
          </a:p>
        </p:txBody>
      </p:sp>
      <p:sp>
        <p:nvSpPr>
          <p:cNvPr id="1048818" name="Content Placeholder 2"/>
          <p:cNvSpPr>
            <a:spLocks noGrp="1"/>
          </p:cNvSpPr>
          <p:nvPr>
            <p:ph sz="half" idx="1"/>
          </p:nvPr>
        </p:nvSpPr>
        <p:spPr>
          <a:xfrm>
            <a:off x="7049728" y="960123"/>
            <a:ext cx="10273073" cy="3727326"/>
          </a:xfr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en-US" dirty="0"/>
              <a:t>How do you handle stress and pressure </a:t>
            </a:r>
          </a:p>
          <a:p>
            <a:r>
              <a:rPr lang="en-US" dirty="0"/>
              <a:t>Describe a difficult work situation or project and how you handled It</a:t>
            </a:r>
          </a:p>
          <a:p>
            <a:r>
              <a:rPr lang="en-US" dirty="0"/>
              <a:t>What are your goals for the future?</a:t>
            </a:r>
          </a:p>
          <a:p>
            <a:endParaRPr lang="en-US" sz="3000" dirty="0"/>
          </a:p>
        </p:txBody>
      </p:sp>
      <p:pic>
        <p:nvPicPr>
          <p:cNvPr id="2097224" name="Picture 2"/>
          <p:cNvPicPr>
            <a:picLocks noChangeAspect="1" noChangeArrowheads="1"/>
          </p:cNvPicPr>
          <p:nvPr/>
        </p:nvPicPr>
        <p:blipFill>
          <a:blip r:embed="rId2" cstate="print"/>
          <a:srcRect t="6743" b="6743"/>
          <a:stretch>
            <a:fillRect/>
          </a:stretch>
        </p:blipFill>
        <p:spPr bwMode="auto">
          <a:xfrm>
            <a:off x="8920417" y="5170048"/>
            <a:ext cx="6463412" cy="37325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2192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8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8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8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8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48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8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48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48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48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9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9381744" cy="2743200"/>
          </a:xfrm>
        </p:spPr>
        <p:txBody>
          <a:bodyPr vert="horz" lIns="137160" tIns="68580" rIns="137160" bIns="68580" rtlCol="0" anchor="ctr">
            <a:normAutofit/>
          </a:bodyPr>
          <a:lstStyle/>
          <a:p>
            <a:pPr algn="ctr"/>
            <a:r>
              <a:rPr lang="en-US" dirty="0">
                <a:latin typeface="Hammersmith One" panose="020B0604020202020204" charset="0"/>
              </a:rPr>
              <a:t>What is Behavioral Interview Questions?</a:t>
            </a:r>
          </a:p>
        </p:txBody>
      </p:sp>
      <p:sp>
        <p:nvSpPr>
          <p:cNvPr id="1048820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3483864"/>
            <a:ext cx="9381744" cy="5788152"/>
          </a:xfrm>
        </p:spPr>
        <p:txBody>
          <a:bodyPr vert="horz" lIns="137160" tIns="68580" rIns="137160" bIns="68580" rtlCol="0">
            <a:normAutofit fontScale="95833"/>
          </a:bodyPr>
          <a:lstStyle/>
          <a:p>
            <a:pPr algn="just"/>
            <a:r>
              <a:rPr lang="en-US" sz="3200" dirty="0">
                <a:latin typeface="Hammersmith One" panose="020B0604020202020204" charset="0"/>
              </a:rPr>
              <a:t>Behavioral interview questions are questions that focus on how you've handled different work situations in the past to reveal your personality, abilities and skills</a:t>
            </a:r>
            <a:r>
              <a:rPr lang="en-US" sz="3200" dirty="0" smtClean="0">
                <a:latin typeface="Hammersmith One" panose="020B0604020202020204" charset="0"/>
              </a:rPr>
              <a:t>.</a:t>
            </a:r>
          </a:p>
          <a:p>
            <a:pPr algn="just"/>
            <a:endParaRPr lang="en-US" sz="3200" dirty="0">
              <a:latin typeface="Hammersmith One" panose="020B0604020202020204" charset="0"/>
            </a:endParaRPr>
          </a:p>
          <a:p>
            <a:pPr algn="just"/>
            <a:r>
              <a:rPr lang="en-US" sz="3200" dirty="0">
                <a:latin typeface="Hammersmith One" panose="020B0604020202020204" charset="0"/>
              </a:rPr>
              <a:t>These questions give an interviewer an idea of how you would behave if a similar situation were to arise, the logic being that your success in the past will show success in the future</a:t>
            </a:r>
            <a:r>
              <a:rPr lang="en-US" sz="3200" dirty="0" smtClean="0">
                <a:latin typeface="Hammersmith One" panose="020B0604020202020204" charset="0"/>
              </a:rPr>
              <a:t>.</a:t>
            </a:r>
            <a:endParaRPr lang="en-US" sz="3200" dirty="0">
              <a:latin typeface="Hammersmith One" panose="020B0604020202020204" charset="0"/>
            </a:endParaRPr>
          </a:p>
        </p:txBody>
      </p:sp>
      <p:pic>
        <p:nvPicPr>
          <p:cNvPr id="2097225" name="Content Placeholder 5" descr="A group of people raising their hands  Description automatically generated with medium confidence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t="1337" r="-2" b="-2"/>
          <a:stretch>
            <a:fillRect/>
          </a:stretch>
        </p:blipFill>
        <p:spPr>
          <a:xfrm>
            <a:off x="11328400" y="15"/>
            <a:ext cx="6959600" cy="1028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440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92927"/>
            <a:ext cx="6588837" cy="411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9000">
                <a:solidFill>
                  <a:srgbClr val="094850"/>
                </a:solidFill>
                <a:latin typeface="Hammersmith One"/>
              </a:rPr>
              <a:t>Highlights and Key Updates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325806" y="3913571"/>
            <a:ext cx="10132598" cy="1749671"/>
            <a:chOff x="0" y="0"/>
            <a:chExt cx="13510130" cy="2332894"/>
          </a:xfrm>
        </p:grpSpPr>
        <p:sp>
          <p:nvSpPr>
            <p:cNvPr id="4" name="TextBox 4"/>
            <p:cNvSpPr txBox="1"/>
            <p:nvPr/>
          </p:nvSpPr>
          <p:spPr>
            <a:xfrm>
              <a:off x="0" y="1035173"/>
              <a:ext cx="13510130" cy="1297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5"/>
                </a:lnSpc>
              </a:pPr>
              <a:r>
                <a:rPr lang="en-US" sz="3050">
                  <a:solidFill>
                    <a:srgbClr val="000000"/>
                  </a:solidFill>
                  <a:latin typeface="Inter"/>
                </a:rPr>
                <a:t>There is no job opportunities and the few ones available would scare you from applying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510130" cy="6804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09"/>
                </a:lnSpc>
              </a:pPr>
              <a:r>
                <a:rPr lang="en-US" sz="3161">
                  <a:solidFill>
                    <a:srgbClr val="094850"/>
                  </a:solidFill>
                  <a:latin typeface="Inter Bold"/>
                </a:rPr>
                <a:t>Job Opportunities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5663242"/>
            <a:ext cx="2965923" cy="359505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7325806" y="1309116"/>
            <a:ext cx="10132598" cy="2244971"/>
            <a:chOff x="0" y="0"/>
            <a:chExt cx="13510130" cy="2993294"/>
          </a:xfrm>
        </p:grpSpPr>
        <p:sp>
          <p:nvSpPr>
            <p:cNvPr id="8" name="TextBox 8"/>
            <p:cNvSpPr txBox="1"/>
            <p:nvPr/>
          </p:nvSpPr>
          <p:spPr>
            <a:xfrm>
              <a:off x="0" y="1035173"/>
              <a:ext cx="13510130" cy="19581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5"/>
                </a:lnSpc>
              </a:pPr>
              <a:r>
                <a:rPr lang="en-US" sz="3050">
                  <a:solidFill>
                    <a:srgbClr val="000000"/>
                  </a:solidFill>
                  <a:latin typeface="Inter"/>
                </a:rPr>
                <a:t>Nigeria has the most robust economy in Africa. However, th rate of unemployment in Nigeria is confusingly high,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3510130" cy="6804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09"/>
                </a:lnSpc>
              </a:pPr>
              <a:r>
                <a:rPr lang="en-US" sz="3161">
                  <a:solidFill>
                    <a:srgbClr val="094850"/>
                  </a:solidFill>
                  <a:latin typeface="Inter Bold"/>
                </a:rPr>
                <a:t>Unemployment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325806" y="6025192"/>
            <a:ext cx="10132598" cy="1797257"/>
            <a:chOff x="0" y="0"/>
            <a:chExt cx="13510130" cy="239634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064542"/>
              <a:ext cx="13510130" cy="133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30"/>
                </a:lnSpc>
              </a:pPr>
              <a:r>
                <a:rPr lang="en-US" sz="3100">
                  <a:solidFill>
                    <a:srgbClr val="000000"/>
                  </a:solidFill>
                  <a:latin typeface="Inter"/>
                </a:rPr>
                <a:t>The job opportunities existing in Nigeria outnumber the available qualified persons by over 10:1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3510130" cy="661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61"/>
                </a:lnSpc>
              </a:pPr>
              <a:r>
                <a:rPr lang="en-US" sz="3123">
                  <a:solidFill>
                    <a:srgbClr val="094850"/>
                  </a:solidFill>
                  <a:latin typeface="Inter Bold"/>
                </a:rPr>
                <a:t>Qualified Candidates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82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58" name="Group 12"/>
          <p:cNvGrpSpPr>
            <a:grpSpLocks noGrp="1" noRot="1" noChangeAspect="1" noMove="1" noResize="1"/>
          </p:cNvGrpSpPr>
          <p:nvPr/>
        </p:nvGrpSpPr>
        <p:grpSpPr>
          <a:xfrm>
            <a:off x="614565" y="953573"/>
            <a:ext cx="16713312" cy="3723204"/>
            <a:chOff x="409710" y="635715"/>
            <a:chExt cx="11142208" cy="2482136"/>
          </a:xfrm>
        </p:grpSpPr>
        <p:sp>
          <p:nvSpPr>
            <p:cNvPr id="1048822" name="Freeform 44"/>
            <p:cNvSpPr/>
            <p:nvPr/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  <p:sp>
          <p:nvSpPr>
            <p:cNvPr id="1048823" name="Freeform 45"/>
            <p:cNvSpPr/>
            <p:nvPr/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  <p:sp>
          <p:nvSpPr>
            <p:cNvPr id="1048824" name="Freeform 46"/>
            <p:cNvSpPr/>
            <p:nvPr/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  <p:sp>
          <p:nvSpPr>
            <p:cNvPr id="1048825" name="Freeform 47"/>
            <p:cNvSpPr/>
            <p:nvPr/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  <p:sp>
          <p:nvSpPr>
            <p:cNvPr id="1048826" name="Rectangle 17"/>
            <p:cNvSpPr>
              <a:spLocks noChangeArrowheads="1"/>
            </p:cNvSpPr>
            <p:nvPr/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</p:grpSp>
      <p:sp>
        <p:nvSpPr>
          <p:cNvPr id="1048827" name="Title 1"/>
          <p:cNvSpPr>
            <a:spLocks noGrp="1"/>
          </p:cNvSpPr>
          <p:nvPr>
            <p:ph type="title"/>
          </p:nvPr>
        </p:nvSpPr>
        <p:spPr>
          <a:xfrm>
            <a:off x="1570920" y="1139708"/>
            <a:ext cx="15459780" cy="1988345"/>
          </a:xfr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What are some typical examples of behavioral interview questions? </a:t>
            </a:r>
          </a:p>
        </p:txBody>
      </p:sp>
      <p:sp>
        <p:nvSpPr>
          <p:cNvPr id="1048828" name="Content Placeholder 2"/>
          <p:cNvSpPr>
            <a:spLocks noGrp="1"/>
          </p:cNvSpPr>
          <p:nvPr>
            <p:ph sz="half" idx="1"/>
          </p:nvPr>
        </p:nvSpPr>
        <p:spPr>
          <a:xfrm>
            <a:off x="2137356" y="3741676"/>
            <a:ext cx="6551401" cy="5344739"/>
          </a:xfrm>
        </p:spPr>
        <p:txBody>
          <a:bodyPr vert="horz" lIns="137160" tIns="68580" rIns="137160" bIns="68580" rtlCol="0">
            <a:normAutofit fontScale="95833"/>
          </a:bodyPr>
          <a:lstStyle/>
          <a:p>
            <a:r>
              <a:rPr lang="en-US" sz="3600" dirty="0">
                <a:latin typeface="Hammersmith One" panose="020B0604020202020204" charset="0"/>
              </a:rPr>
              <a:t>Tell me about an occasion when you had to complete a task under a tight deadline.</a:t>
            </a:r>
          </a:p>
          <a:p>
            <a:r>
              <a:rPr lang="en-US" sz="3600" dirty="0">
                <a:latin typeface="Hammersmith One" panose="020B0604020202020204" charset="0"/>
              </a:rPr>
              <a:t>Have you ever gone above and beyond the call of duty?</a:t>
            </a:r>
          </a:p>
          <a:p>
            <a:r>
              <a:rPr lang="en-US" sz="3600" dirty="0">
                <a:latin typeface="Hammersmith One" panose="020B0604020202020204" charset="0"/>
              </a:rPr>
              <a:t>What do you do when a team member refuses to complete his or her quota of the work?</a:t>
            </a:r>
          </a:p>
          <a:p>
            <a:endParaRPr lang="en-US" sz="3600" dirty="0">
              <a:latin typeface="Hammersmith One" panose="020B0604020202020204" charset="0"/>
            </a:endParaRPr>
          </a:p>
        </p:txBody>
      </p:sp>
      <p:pic>
        <p:nvPicPr>
          <p:cNvPr id="209722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105" r="10271" b="-1"/>
          <a:stretch>
            <a:fillRect/>
          </a:stretch>
        </p:blipFill>
        <p:spPr>
          <a:xfrm>
            <a:off x="9148338" y="3738564"/>
            <a:ext cx="7203606" cy="534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752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8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8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8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8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48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8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48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48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48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832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62" name="Group 12"/>
          <p:cNvGrpSpPr>
            <a:grpSpLocks noGrp="1" noRot="1" noChangeAspect="1" noMove="1" noResize="1"/>
          </p:cNvGrpSpPr>
          <p:nvPr/>
        </p:nvGrpSpPr>
        <p:grpSpPr>
          <a:xfrm>
            <a:off x="614565" y="953573"/>
            <a:ext cx="16713312" cy="3723204"/>
            <a:chOff x="409710" y="635715"/>
            <a:chExt cx="11142208" cy="2482136"/>
          </a:xfrm>
        </p:grpSpPr>
        <p:sp>
          <p:nvSpPr>
            <p:cNvPr id="1048833" name="Freeform 44"/>
            <p:cNvSpPr/>
            <p:nvPr/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  <p:sp>
          <p:nvSpPr>
            <p:cNvPr id="1048834" name="Freeform 45"/>
            <p:cNvSpPr/>
            <p:nvPr/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  <p:sp>
          <p:nvSpPr>
            <p:cNvPr id="1048835" name="Freeform 46"/>
            <p:cNvSpPr/>
            <p:nvPr/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  <p:sp>
          <p:nvSpPr>
            <p:cNvPr id="1048836" name="Freeform 47"/>
            <p:cNvSpPr/>
            <p:nvPr/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  <p:sp>
          <p:nvSpPr>
            <p:cNvPr id="1048837" name="Rectangle 17"/>
            <p:cNvSpPr>
              <a:spLocks noChangeArrowheads="1"/>
            </p:cNvSpPr>
            <p:nvPr/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</p:grpSp>
      <p:sp>
        <p:nvSpPr>
          <p:cNvPr id="1048838" name="Title 1"/>
          <p:cNvSpPr>
            <a:spLocks noGrp="1"/>
          </p:cNvSpPr>
          <p:nvPr>
            <p:ph type="title"/>
          </p:nvPr>
        </p:nvSpPr>
        <p:spPr>
          <a:xfrm>
            <a:off x="1570920" y="1139708"/>
            <a:ext cx="15459780" cy="1988345"/>
          </a:xfr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What are some typical examples of behavioral interview questions? </a:t>
            </a:r>
          </a:p>
        </p:txBody>
      </p:sp>
      <p:sp>
        <p:nvSpPr>
          <p:cNvPr id="1048839" name="Content Placeholder 2"/>
          <p:cNvSpPr>
            <a:spLocks noGrp="1"/>
          </p:cNvSpPr>
          <p:nvPr>
            <p:ph sz="half" idx="1"/>
          </p:nvPr>
        </p:nvSpPr>
        <p:spPr>
          <a:xfrm>
            <a:off x="2137357" y="3741676"/>
            <a:ext cx="6080318" cy="5344739"/>
          </a:xfrm>
        </p:spPr>
        <p:txBody>
          <a:bodyPr vert="horz" lIns="137160" tIns="68580" rIns="137160" bIns="68580" rtlCol="0">
            <a:normAutofit/>
          </a:bodyPr>
          <a:lstStyle/>
          <a:p>
            <a:r>
              <a:rPr lang="en-US" sz="3600"/>
              <a:t>Give me an example of a time you made a decision that was unpopular and explain how you handled implementing it.</a:t>
            </a:r>
          </a:p>
          <a:p>
            <a:r>
              <a:rPr lang="en-US" sz="3600"/>
              <a:t>Tell me about a goal you failed to achieve.</a:t>
            </a:r>
          </a:p>
          <a:p>
            <a:r>
              <a:rPr lang="en-US" sz="3600"/>
              <a:t>Tell me about a time when you had to say “no.”</a:t>
            </a:r>
          </a:p>
          <a:p>
            <a:endParaRPr lang="en-US" sz="3600" dirty="0"/>
          </a:p>
        </p:txBody>
      </p:sp>
      <p:pic>
        <p:nvPicPr>
          <p:cNvPr id="2097227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105" r="10271" b="-1"/>
          <a:stretch>
            <a:fillRect/>
          </a:stretch>
        </p:blipFill>
        <p:spPr>
          <a:xfrm>
            <a:off x="9148338" y="3738564"/>
            <a:ext cx="7203606" cy="534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447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8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8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8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88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488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88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488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488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488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840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64" name="Group 20"/>
          <p:cNvGrpSpPr>
            <a:grpSpLocks noGrp="1" noRot="1" noChangeAspect="1" noMove="1" noResize="1"/>
          </p:cNvGrpSpPr>
          <p:nvPr/>
        </p:nvGrpSpPr>
        <p:grpSpPr>
          <a:xfrm>
            <a:off x="614565" y="953573"/>
            <a:ext cx="16713312" cy="3723204"/>
            <a:chOff x="409710" y="635715"/>
            <a:chExt cx="11142208" cy="2482136"/>
          </a:xfrm>
        </p:grpSpPr>
        <p:sp>
          <p:nvSpPr>
            <p:cNvPr id="1048841" name="Freeform 44"/>
            <p:cNvSpPr/>
            <p:nvPr/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  <p:sp>
          <p:nvSpPr>
            <p:cNvPr id="1048842" name="Freeform 45"/>
            <p:cNvSpPr/>
            <p:nvPr/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  <p:sp>
          <p:nvSpPr>
            <p:cNvPr id="1048843" name="Freeform 46"/>
            <p:cNvSpPr/>
            <p:nvPr/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  <p:sp>
          <p:nvSpPr>
            <p:cNvPr id="1048844" name="Freeform 47"/>
            <p:cNvSpPr/>
            <p:nvPr/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  <p:sp>
          <p:nvSpPr>
            <p:cNvPr id="1048845" name="Rectangle 25"/>
            <p:cNvSpPr>
              <a:spLocks noChangeArrowheads="1"/>
            </p:cNvSpPr>
            <p:nvPr/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</p:grpSp>
      <p:sp>
        <p:nvSpPr>
          <p:cNvPr id="1048846" name="Title 1"/>
          <p:cNvSpPr>
            <a:spLocks noGrp="1"/>
          </p:cNvSpPr>
          <p:nvPr>
            <p:ph type="title"/>
          </p:nvPr>
        </p:nvSpPr>
        <p:spPr>
          <a:xfrm>
            <a:off x="1570920" y="1139708"/>
            <a:ext cx="15459780" cy="1988345"/>
          </a:xfr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How Do I Make a Great Impression During the Interview?</a:t>
            </a:r>
          </a:p>
        </p:txBody>
      </p:sp>
      <p:sp>
        <p:nvSpPr>
          <p:cNvPr id="1048847" name="Content Placeholder 3"/>
          <p:cNvSpPr>
            <a:spLocks noGrp="1"/>
          </p:cNvSpPr>
          <p:nvPr>
            <p:ph sz="half" idx="1"/>
          </p:nvPr>
        </p:nvSpPr>
        <p:spPr>
          <a:xfrm>
            <a:off x="1833968" y="3741676"/>
            <a:ext cx="7548550" cy="5344739"/>
          </a:xfrm>
        </p:spPr>
        <p:txBody>
          <a:bodyPr vert="horz" lIns="137160" tIns="68580" rIns="137160" bIns="68580" rtlCol="0">
            <a:noAutofit/>
          </a:bodyPr>
          <a:lstStyle/>
          <a:p>
            <a:r>
              <a:rPr lang="en-US" dirty="0">
                <a:latin typeface="Hammersmith One" panose="020B0604020202020204" charset="0"/>
              </a:rPr>
              <a:t>Practice your answers to common interview questions</a:t>
            </a:r>
          </a:p>
          <a:p>
            <a:r>
              <a:rPr lang="en-US" dirty="0">
                <a:latin typeface="Hammersmith One" panose="020B0604020202020204" charset="0"/>
              </a:rPr>
              <a:t>Reread the job description</a:t>
            </a:r>
          </a:p>
          <a:p>
            <a:r>
              <a:rPr lang="en-US" dirty="0">
                <a:latin typeface="Hammersmith One" panose="020B0604020202020204" charset="0"/>
              </a:rPr>
              <a:t>Use the STAR method in answering questions</a:t>
            </a:r>
          </a:p>
          <a:p>
            <a:r>
              <a:rPr lang="en-US" dirty="0">
                <a:latin typeface="Hammersmith One" panose="020B0604020202020204" charset="0"/>
              </a:rPr>
              <a:t>Recruit a friend to practice answering questions</a:t>
            </a:r>
          </a:p>
          <a:p>
            <a:r>
              <a:rPr lang="en-US" dirty="0">
                <a:latin typeface="Hammersmith One" panose="020B0604020202020204" charset="0"/>
              </a:rPr>
              <a:t>Prepare a list of references</a:t>
            </a:r>
          </a:p>
          <a:p>
            <a:r>
              <a:rPr lang="en-US" dirty="0">
                <a:latin typeface="Hammersmith One" panose="020B0604020202020204" charset="0"/>
              </a:rPr>
              <a:t>Be prepared with examples of your work</a:t>
            </a:r>
          </a:p>
          <a:p>
            <a:r>
              <a:rPr lang="en-US" dirty="0">
                <a:latin typeface="Hammersmith One" panose="020B0604020202020204" charset="0"/>
              </a:rPr>
              <a:t>Prepare smart questions for your </a:t>
            </a:r>
            <a:r>
              <a:rPr lang="en-US" dirty="0" smtClean="0">
                <a:latin typeface="Hammersmith One" panose="020B0604020202020204" charset="0"/>
              </a:rPr>
              <a:t>interviewers</a:t>
            </a:r>
            <a:endParaRPr lang="en-US" dirty="0">
              <a:latin typeface="Hammersmith One" panose="020B0604020202020204" charset="0"/>
            </a:endParaRPr>
          </a:p>
        </p:txBody>
      </p:sp>
      <p:pic>
        <p:nvPicPr>
          <p:cNvPr id="2097228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r="10040"/>
          <a:stretch>
            <a:fillRect/>
          </a:stretch>
        </p:blipFill>
        <p:spPr>
          <a:xfrm>
            <a:off x="9842098" y="3814764"/>
            <a:ext cx="7203606" cy="534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462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8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8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8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8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48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8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488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488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488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88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488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488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488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488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88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488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488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488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488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488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488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9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t="7933" b="7797"/>
          <a:stretch>
            <a:fillRect/>
          </a:stretch>
        </p:blipFill>
        <p:spPr>
          <a:xfrm>
            <a:off x="30" y="15"/>
            <a:ext cx="18287970" cy="10286985"/>
          </a:xfrm>
          <a:prstGeom prst="rect">
            <a:avLst/>
          </a:prstGeom>
        </p:spPr>
      </p:pic>
      <p:sp>
        <p:nvSpPr>
          <p:cNvPr id="1048848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980214"/>
            <a:ext cx="18288000" cy="1104827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48849" name="Title 1"/>
          <p:cNvSpPr>
            <a:spLocks noGrp="1"/>
          </p:cNvSpPr>
          <p:nvPr>
            <p:ph type="title"/>
          </p:nvPr>
        </p:nvSpPr>
        <p:spPr>
          <a:xfrm>
            <a:off x="785813" y="7975860"/>
            <a:ext cx="16816388" cy="1117254"/>
          </a:xfrm>
        </p:spPr>
        <p:txBody>
          <a:bodyPr vert="horz" lIns="137160" tIns="68580" rIns="137160" bIns="68580" rtlCol="0" anchor="ctr">
            <a:normAutofit/>
          </a:bodyPr>
          <a:lstStyle/>
          <a:p>
            <a:pPr algn="ctr"/>
            <a:r>
              <a:rPr lang="en-US" sz="4950">
                <a:solidFill>
                  <a:schemeClr val="tx1">
                    <a:lumMod val="85000"/>
                    <a:lumOff val="15000"/>
                  </a:schemeClr>
                </a:solidFill>
              </a:rPr>
              <a:t>How Should I Respond To ‘Tell Me About Yourself Question’?</a:t>
            </a:r>
          </a:p>
        </p:txBody>
      </p:sp>
      <p:cxnSp>
        <p:nvCxnSpPr>
          <p:cNvPr id="3145749" name="Straight Connector 2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7862975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50" name="Straight Connector 2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9202278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173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0" name="Title 1"/>
          <p:cNvSpPr>
            <a:spLocks noGrp="1"/>
          </p:cNvSpPr>
          <p:nvPr>
            <p:ph type="title"/>
          </p:nvPr>
        </p:nvSpPr>
        <p:spPr>
          <a:xfrm>
            <a:off x="5105400" y="5715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A Simple Formula for Answering “Tell Me About Yourself”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1048851" name="Content Placeholder 4"/>
          <p:cNvSpPr>
            <a:spLocks noGrp="1"/>
          </p:cNvSpPr>
          <p:nvPr>
            <p:ph idx="1"/>
          </p:nvPr>
        </p:nvSpPr>
        <p:spPr>
          <a:xfrm>
            <a:off x="2971800" y="2705100"/>
            <a:ext cx="13868400" cy="4525963"/>
          </a:xfrm>
        </p:spPr>
        <p:txBody>
          <a:bodyPr>
            <a:noAutofit/>
          </a:bodyPr>
          <a:lstStyle/>
          <a:p>
            <a:r>
              <a:rPr lang="en-US" sz="4000" b="1" dirty="0"/>
              <a:t>Present</a:t>
            </a:r>
            <a:r>
              <a:rPr lang="en-US" sz="4000" dirty="0"/>
              <a:t>: Talk a little bit about what your current role is, the scope of it, and perhaps a big recent accomplishment.</a:t>
            </a:r>
          </a:p>
          <a:p>
            <a:r>
              <a:rPr lang="en-US" sz="4000" b="1" dirty="0"/>
              <a:t>Past</a:t>
            </a:r>
            <a:r>
              <a:rPr lang="en-US" sz="4000" dirty="0"/>
              <a:t>: Tell the interviewer how you got there and/or mention previous experience that’s relevant to the job and company you’re applying for.</a:t>
            </a:r>
          </a:p>
          <a:p>
            <a:r>
              <a:rPr lang="en-US" sz="4000" b="1" dirty="0"/>
              <a:t>Future</a:t>
            </a:r>
            <a:r>
              <a:rPr lang="en-US" sz="4000" dirty="0"/>
              <a:t>: Segue into what you’re looking to do next and why you’re interested in this gig (and a great fit for it, too).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7072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4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4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4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4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2" name="Title 1"/>
          <p:cNvSpPr>
            <a:spLocks noGrp="1"/>
          </p:cNvSpPr>
          <p:nvPr>
            <p:ph type="title"/>
          </p:nvPr>
        </p:nvSpPr>
        <p:spPr>
          <a:xfrm>
            <a:off x="1676400" y="1349375"/>
            <a:ext cx="14706600" cy="1143000"/>
          </a:xfrm>
        </p:spPr>
        <p:txBody>
          <a:bodyPr/>
          <a:lstStyle/>
          <a:p>
            <a:pPr algn="ctr"/>
            <a:r>
              <a:rPr lang="en-US" sz="6000" b="1" dirty="0"/>
              <a:t>Example </a:t>
            </a:r>
          </a:p>
        </p:txBody>
      </p:sp>
      <p:sp>
        <p:nvSpPr>
          <p:cNvPr id="1048853" name="Content Placeholder 2"/>
          <p:cNvSpPr>
            <a:spLocks noGrp="1"/>
          </p:cNvSpPr>
          <p:nvPr>
            <p:ph idx="1"/>
          </p:nvPr>
        </p:nvSpPr>
        <p:spPr>
          <a:xfrm>
            <a:off x="1676400" y="2674937"/>
            <a:ext cx="14706600" cy="452596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3600" dirty="0"/>
              <a:t>“</a:t>
            </a:r>
            <a:r>
              <a:rPr lang="en-US" sz="3600" dirty="0">
                <a:solidFill>
                  <a:srgbClr val="002060"/>
                </a:solidFill>
              </a:rPr>
              <a:t>I've been in the marketing industry for over five years, primarily working in account and project management roles</a:t>
            </a:r>
            <a:r>
              <a:rPr lang="en-US" sz="3600" dirty="0"/>
              <a:t>. </a:t>
            </a:r>
            <a:r>
              <a:rPr lang="en-US" sz="3600" dirty="0">
                <a:solidFill>
                  <a:srgbClr val="7030A0"/>
                </a:solidFill>
              </a:rPr>
              <a:t>I most recently worked as a senior PM for a large tech company managing large marketing campaigns and overseeing other project managers. </a:t>
            </a:r>
            <a:r>
              <a:rPr lang="en-US" sz="3600" dirty="0">
                <a:solidFill>
                  <a:srgbClr val="FF0000"/>
                </a:solidFill>
              </a:rPr>
              <a:t>And now I'm looking to expand my experience across different industries, particularly fintech, which is why I'm so interested in joining an agency like yours”.</a:t>
            </a:r>
          </a:p>
        </p:txBody>
      </p:sp>
    </p:spTree>
    <p:extLst>
      <p:ext uri="{BB962C8B-B14F-4D97-AF65-F5344CB8AC3E}">
        <p14:creationId xmlns:p14="http://schemas.microsoft.com/office/powerpoint/2010/main" xmlns="" val="274408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7" name="Title 1"/>
          <p:cNvSpPr>
            <a:spLocks noGrp="1"/>
          </p:cNvSpPr>
          <p:nvPr>
            <p:ph type="title"/>
          </p:nvPr>
        </p:nvSpPr>
        <p:spPr>
          <a:xfrm>
            <a:off x="1447800" y="1044575"/>
            <a:ext cx="14782800" cy="1143000"/>
          </a:xfrm>
        </p:spPr>
        <p:txBody>
          <a:bodyPr/>
          <a:lstStyle/>
          <a:p>
            <a:pPr algn="ctr"/>
            <a:r>
              <a:rPr lang="en-US" b="1" dirty="0"/>
              <a:t>Example 2</a:t>
            </a:r>
          </a:p>
        </p:txBody>
      </p:sp>
      <p:sp>
        <p:nvSpPr>
          <p:cNvPr id="1048858" name="Content Placeholder 2"/>
          <p:cNvSpPr>
            <a:spLocks noGrp="1"/>
          </p:cNvSpPr>
          <p:nvPr>
            <p:ph idx="1"/>
          </p:nvPr>
        </p:nvSpPr>
        <p:spPr>
          <a:xfrm>
            <a:off x="1447800" y="2370137"/>
            <a:ext cx="14782800" cy="4525963"/>
          </a:xfrm>
        </p:spPr>
        <p:txBody>
          <a:bodyPr>
            <a:normAutofit fontScale="74375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4800" dirty="0">
                <a:solidFill>
                  <a:srgbClr val="FF0000"/>
                </a:solidFill>
              </a:rPr>
              <a:t>Well, I’m currently an account executive at Smith, where I handle our top performing client. </a:t>
            </a:r>
            <a:r>
              <a:rPr lang="en-US" sz="4800" dirty="0">
                <a:solidFill>
                  <a:srgbClr val="002060"/>
                </a:solidFill>
              </a:rPr>
              <a:t>Before that, I worked at an agency where I was on three different major national healthcare brands. </a:t>
            </a:r>
            <a:r>
              <a:rPr lang="en-US" sz="4800" dirty="0">
                <a:solidFill>
                  <a:srgbClr val="7030A0"/>
                </a:solidFill>
              </a:rPr>
              <a:t>And while I really enjoyed the work that I did, I’d love the chance to dig in much deeper with one specific healthcare company, which is why I’m so excited about this opportunity with Metro Health Center.</a:t>
            </a:r>
          </a:p>
        </p:txBody>
      </p:sp>
    </p:spTree>
    <p:extLst>
      <p:ext uri="{BB962C8B-B14F-4D97-AF65-F5344CB8AC3E}">
        <p14:creationId xmlns:p14="http://schemas.microsoft.com/office/powerpoint/2010/main" xmlns="" val="14652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8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8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8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862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74" name="Group 19"/>
          <p:cNvGrpSpPr>
            <a:grpSpLocks noGrp="1" noRot="1" noChangeAspect="1" noMove="1" noResize="1"/>
          </p:cNvGrpSpPr>
          <p:nvPr/>
        </p:nvGrpSpPr>
        <p:grpSpPr>
          <a:xfrm>
            <a:off x="614565" y="953573"/>
            <a:ext cx="16713312" cy="3723204"/>
            <a:chOff x="409710" y="635715"/>
            <a:chExt cx="11142208" cy="2482136"/>
          </a:xfrm>
        </p:grpSpPr>
        <p:sp>
          <p:nvSpPr>
            <p:cNvPr id="1048863" name="Freeform 44"/>
            <p:cNvSpPr/>
            <p:nvPr/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  <p:sp>
          <p:nvSpPr>
            <p:cNvPr id="1048864" name="Freeform 45"/>
            <p:cNvSpPr/>
            <p:nvPr/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  <p:sp>
          <p:nvSpPr>
            <p:cNvPr id="1048865" name="Freeform 46"/>
            <p:cNvSpPr/>
            <p:nvPr/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  <p:sp>
          <p:nvSpPr>
            <p:cNvPr id="1048866" name="Freeform 47"/>
            <p:cNvSpPr/>
            <p:nvPr/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  <p:sp>
          <p:nvSpPr>
            <p:cNvPr id="1048867" name="Rectangle 24"/>
            <p:cNvSpPr>
              <a:spLocks noChangeArrowheads="1"/>
            </p:cNvSpPr>
            <p:nvPr/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</p:grpSp>
      <p:sp>
        <p:nvSpPr>
          <p:cNvPr id="1048868" name="Title 1"/>
          <p:cNvSpPr>
            <a:spLocks noGrp="1"/>
          </p:cNvSpPr>
          <p:nvPr>
            <p:ph type="title"/>
          </p:nvPr>
        </p:nvSpPr>
        <p:spPr>
          <a:xfrm>
            <a:off x="1570920" y="1139708"/>
            <a:ext cx="15459780" cy="1988345"/>
          </a:xfr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How Should I Respond to a Behavioral Interview Question? </a:t>
            </a:r>
          </a:p>
        </p:txBody>
      </p:sp>
      <p:sp>
        <p:nvSpPr>
          <p:cNvPr id="1048869" name="Content Placeholder 2"/>
          <p:cNvSpPr>
            <a:spLocks noGrp="1"/>
          </p:cNvSpPr>
          <p:nvPr>
            <p:ph sz="half" idx="1"/>
          </p:nvPr>
        </p:nvSpPr>
        <p:spPr>
          <a:xfrm>
            <a:off x="2137357" y="3741676"/>
            <a:ext cx="6080318" cy="5344739"/>
          </a:xfrm>
        </p:spPr>
        <p:txBody>
          <a:bodyPr vert="horz" lIns="137160" tIns="68580" rIns="137160" bIns="68580" rtlCol="0">
            <a:normAutofit/>
          </a:bodyPr>
          <a:lstStyle/>
          <a:p>
            <a:endParaRPr lang="en-US" sz="3000" dirty="0"/>
          </a:p>
          <a:p>
            <a:endParaRPr lang="en-US" sz="3000" dirty="0"/>
          </a:p>
          <a:p>
            <a:r>
              <a:rPr lang="en-US" sz="3000" dirty="0"/>
              <a:t>The STAR interview response method can help you to respond to a </a:t>
            </a:r>
            <a:r>
              <a:rPr lang="en-US" sz="3000" dirty="0" err="1"/>
              <a:t>behavioural</a:t>
            </a:r>
            <a:r>
              <a:rPr lang="en-US" sz="3000" dirty="0"/>
              <a:t> question. </a:t>
            </a:r>
          </a:p>
          <a:p>
            <a:r>
              <a:rPr lang="en-US" sz="3000" dirty="0"/>
              <a:t>STAR stands for Situation, Task, Action, Result.</a:t>
            </a:r>
          </a:p>
          <a:p>
            <a:endParaRPr lang="en-US" sz="3000" dirty="0"/>
          </a:p>
        </p:txBody>
      </p:sp>
      <p:pic>
        <p:nvPicPr>
          <p:cNvPr id="2097230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10040"/>
          <a:stretch>
            <a:fillRect/>
          </a:stretch>
        </p:blipFill>
        <p:spPr>
          <a:xfrm>
            <a:off x="9148338" y="3738564"/>
            <a:ext cx="7203606" cy="534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689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8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8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8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8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48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8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3" name="Title 1"/>
          <p:cNvSpPr>
            <a:spLocks noGrp="1"/>
          </p:cNvSpPr>
          <p:nvPr>
            <p:ph type="title"/>
          </p:nvPr>
        </p:nvSpPr>
        <p:spPr>
          <a:xfrm>
            <a:off x="973394" y="943900"/>
            <a:ext cx="5500559" cy="2514905"/>
          </a:xfr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en-US" sz="5400"/>
              <a:t>STAR Key Concepts </a:t>
            </a:r>
          </a:p>
        </p:txBody>
      </p:sp>
      <p:sp>
        <p:nvSpPr>
          <p:cNvPr id="1048874" name="Content Placeholder 2"/>
          <p:cNvSpPr>
            <a:spLocks noGrp="1"/>
          </p:cNvSpPr>
          <p:nvPr>
            <p:ph sz="half" idx="1"/>
          </p:nvPr>
        </p:nvSpPr>
        <p:spPr>
          <a:xfrm>
            <a:off x="973397" y="3657602"/>
            <a:ext cx="5500554" cy="5669280"/>
          </a:xfrm>
        </p:spPr>
        <p:txBody>
          <a:bodyPr vert="horz" lIns="137160" tIns="68580" rIns="137160" bIns="68580" rtlCol="0">
            <a:normAutofit/>
          </a:bodyPr>
          <a:lstStyle/>
          <a:p>
            <a:r>
              <a:rPr lang="en-US" sz="2250" b="1"/>
              <a:t>Situation</a:t>
            </a:r>
            <a:r>
              <a:rPr lang="en-US" sz="2250"/>
              <a:t>: Describe the context within which you performed a job or faced a challenge at work. For example, perhaps you were working on a group project, or you had a conflict with a coworker. This situation can be drawn from a work experience, a volunteer position, or any other relevant event. Be as specific as possible.</a:t>
            </a:r>
          </a:p>
          <a:p>
            <a:r>
              <a:rPr lang="en-US" sz="2250" b="1"/>
              <a:t>Task</a:t>
            </a:r>
            <a:r>
              <a:rPr lang="en-US" sz="2250"/>
              <a:t>: Next, describe your responsibility in that situation. Perhaps you had to help your group complete a project within a tight deadline, resolve a conflict with a coworker, or hit a sales target.</a:t>
            </a:r>
          </a:p>
          <a:p>
            <a:endParaRPr lang="en-US" sz="2250"/>
          </a:p>
        </p:txBody>
      </p:sp>
      <p:sp>
        <p:nvSpPr>
          <p:cNvPr id="1048875" name="Rectangl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954012" y="3"/>
            <a:ext cx="11333988" cy="102869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2097231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11333" r="13560" b="1"/>
          <a:stretch>
            <a:fillRect/>
          </a:stretch>
        </p:blipFill>
        <p:spPr>
          <a:xfrm>
            <a:off x="7914132" y="960123"/>
            <a:ext cx="9414375" cy="836675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3419624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6" name="Title 1"/>
          <p:cNvSpPr>
            <a:spLocks noGrp="1"/>
          </p:cNvSpPr>
          <p:nvPr>
            <p:ph type="title"/>
          </p:nvPr>
        </p:nvSpPr>
        <p:spPr>
          <a:xfrm>
            <a:off x="973394" y="943900"/>
            <a:ext cx="5500559" cy="2514905"/>
          </a:xfr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en-US" sz="5400"/>
              <a:t>STAR Key Concepts </a:t>
            </a:r>
          </a:p>
        </p:txBody>
      </p:sp>
      <p:sp>
        <p:nvSpPr>
          <p:cNvPr id="1048877" name="Content Placeholder 2"/>
          <p:cNvSpPr>
            <a:spLocks noGrp="1"/>
          </p:cNvSpPr>
          <p:nvPr>
            <p:ph sz="half" idx="1"/>
          </p:nvPr>
        </p:nvSpPr>
        <p:spPr>
          <a:xfrm>
            <a:off x="973397" y="3657602"/>
            <a:ext cx="5500554" cy="5669280"/>
          </a:xfrm>
        </p:spPr>
        <p:txBody>
          <a:bodyPr vert="horz" lIns="137160" tIns="68580" rIns="137160" bIns="68580" rtlCol="0">
            <a:normAutofit/>
          </a:bodyPr>
          <a:lstStyle/>
          <a:p>
            <a:r>
              <a:rPr lang="en-US" sz="2700" b="1"/>
              <a:t>Action</a:t>
            </a:r>
            <a:r>
              <a:rPr lang="en-US" sz="2700"/>
              <a:t>: You then describe how you completed the task or endeavored to meet the challenge. Focus on what you did, rather than what your team, boss, or coworker did. (Tip: Instead of saying, "We did xyx," say "I did xyz.") </a:t>
            </a:r>
          </a:p>
          <a:p>
            <a:r>
              <a:rPr lang="en-US" sz="2700" b="1"/>
              <a:t>Result</a:t>
            </a:r>
            <a:r>
              <a:rPr lang="en-US" sz="2700"/>
              <a:t>: Finally, explain the outcomes or results generated by the action taken. It may be helpful to emphasize what you accomplished, or what you learned.</a:t>
            </a:r>
          </a:p>
        </p:txBody>
      </p:sp>
      <p:sp>
        <p:nvSpPr>
          <p:cNvPr id="1048878" name="Rectangl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954012" y="3"/>
            <a:ext cx="11333988" cy="102869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2097232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11333" r="13560" b="1"/>
          <a:stretch>
            <a:fillRect/>
          </a:stretch>
        </p:blipFill>
        <p:spPr>
          <a:xfrm>
            <a:off x="7914132" y="960123"/>
            <a:ext cx="9414375" cy="836675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9864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600726"/>
            <a:ext cx="1084140" cy="108414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9E798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2112840" y="3138033"/>
            <a:ext cx="12260165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4394084" y="2600726"/>
            <a:ext cx="1084140" cy="108414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9E798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965910" y="2600726"/>
            <a:ext cx="1084140" cy="108414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9E798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1232580" y="2600726"/>
            <a:ext cx="1084140" cy="108414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9E79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4373005" y="2600726"/>
            <a:ext cx="1084140" cy="108414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9E798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028700" y="571500"/>
            <a:ext cx="16230600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9000" dirty="0">
                <a:solidFill>
                  <a:srgbClr val="094850"/>
                </a:solidFill>
                <a:latin typeface="Hammersmith One"/>
              </a:rPr>
              <a:t>Understanding the Context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14302" y="4222750"/>
            <a:ext cx="2379782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094850"/>
                </a:solidFill>
                <a:latin typeface="Inter Bold"/>
              </a:rPr>
              <a:t>FGN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586128" y="4222750"/>
            <a:ext cx="2379782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094850"/>
                </a:solidFill>
                <a:latin typeface="Inter Bold"/>
              </a:rPr>
              <a:t>MNC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07265" y="8048625"/>
            <a:ext cx="2379782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dirty="0">
                <a:solidFill>
                  <a:srgbClr val="000000"/>
                </a:solidFill>
                <a:latin typeface="Inter Bold"/>
              </a:rPr>
              <a:t>Freelancing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14302" y="4886325"/>
            <a:ext cx="2379782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094850"/>
                </a:solidFill>
                <a:latin typeface="Inter Bold"/>
              </a:rPr>
              <a:t>State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04777" y="5676900"/>
            <a:ext cx="2379782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094850"/>
                </a:solidFill>
                <a:latin typeface="Inter Bold"/>
              </a:rPr>
              <a:t>LG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852798" y="4222750"/>
            <a:ext cx="2379782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094850"/>
                </a:solidFill>
                <a:latin typeface="Inter Bold"/>
              </a:rPr>
              <a:t>INGOs/NGOs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722231" y="8048625"/>
            <a:ext cx="2379782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dirty="0">
                <a:solidFill>
                  <a:srgbClr val="000000"/>
                </a:solidFill>
                <a:latin typeface="Inter Bold"/>
              </a:rPr>
              <a:t>PT/PT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965513" y="8048625"/>
            <a:ext cx="2379782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>
                <a:solidFill>
                  <a:srgbClr val="000000"/>
                </a:solidFill>
                <a:latin typeface="Inter Bold"/>
              </a:rPr>
              <a:t>Consultancy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168688" y="8048625"/>
            <a:ext cx="2379782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dirty="0">
                <a:solidFill>
                  <a:srgbClr val="000000"/>
                </a:solidFill>
                <a:latin typeface="Inter Bold"/>
              </a:rPr>
              <a:t>Hybrid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881313" y="8048625"/>
            <a:ext cx="2379782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>
                <a:solidFill>
                  <a:srgbClr val="000000"/>
                </a:solidFill>
                <a:latin typeface="Inter Bold"/>
              </a:rPr>
              <a:t>Internship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993223" y="4222750"/>
            <a:ext cx="2379782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094850"/>
                </a:solidFill>
                <a:latin typeface="Inter Bold"/>
              </a:rPr>
              <a:t>Private Sector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3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31242" b="31242"/>
          <a:stretch>
            <a:fillRect/>
          </a:stretch>
        </p:blipFill>
        <p:spPr>
          <a:xfrm>
            <a:off x="30" y="15"/>
            <a:ext cx="18287970" cy="10286985"/>
          </a:xfrm>
          <a:prstGeom prst="rect">
            <a:avLst/>
          </a:prstGeom>
        </p:spPr>
      </p:pic>
      <p:sp>
        <p:nvSpPr>
          <p:cNvPr id="1048879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980214"/>
            <a:ext cx="18288000" cy="1104827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8880" name="Title 1"/>
          <p:cNvSpPr>
            <a:spLocks noGrp="1"/>
          </p:cNvSpPr>
          <p:nvPr>
            <p:ph type="title"/>
          </p:nvPr>
        </p:nvSpPr>
        <p:spPr>
          <a:xfrm>
            <a:off x="785813" y="7975860"/>
            <a:ext cx="16816388" cy="1117254"/>
          </a:xfrm>
        </p:spPr>
        <p:txBody>
          <a:bodyPr vert="horz" lIns="137160" tIns="68580" rIns="137160" bIns="68580" rtlCol="0" anchor="ctr">
            <a:normAutofit fontScale="90000"/>
          </a:bodyPr>
          <a:lstStyle/>
          <a:p>
            <a:pPr algn="ctr"/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/>
            </a:r>
            <a:b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en-US" sz="4650" dirty="0">
                <a:solidFill>
                  <a:srgbClr val="002060"/>
                </a:solidFill>
                <a:latin typeface="+mn-lt"/>
              </a:rPr>
              <a:t>Example of Interview Question and Answer Using STAR</a:t>
            </a: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/>
            </a:r>
            <a:b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endParaRPr lang="en-US" sz="21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cxnSp>
        <p:nvCxnSpPr>
          <p:cNvPr id="3145751" name="Straight Connector 1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7862975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52" name="Straight Connector 15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9202278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767389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1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2295525"/>
          </a:xfrm>
        </p:spPr>
        <p:txBody>
          <a:bodyPr>
            <a:noAutofit/>
          </a:bodyPr>
          <a:lstStyle/>
          <a:p>
            <a:pPr algn="just"/>
            <a:r>
              <a:rPr lang="en-US" sz="5400" dirty="0">
                <a:solidFill>
                  <a:srgbClr val="FF0000"/>
                </a:solidFill>
              </a:rPr>
              <a:t>Example: Tell me about a time you had to complete a task within a tight deadline. </a:t>
            </a:r>
          </a:p>
        </p:txBody>
      </p:sp>
      <p:sp>
        <p:nvSpPr>
          <p:cNvPr id="1048882" name="Content Placeholder 2"/>
          <p:cNvSpPr>
            <a:spLocks noGrp="1"/>
          </p:cNvSpPr>
          <p:nvPr>
            <p:ph idx="1"/>
          </p:nvPr>
        </p:nvSpPr>
        <p:spPr>
          <a:xfrm>
            <a:off x="1257300" y="3212306"/>
            <a:ext cx="15773400" cy="6527007"/>
          </a:xfrm>
        </p:spPr>
        <p:txBody>
          <a:bodyPr>
            <a:normAutofit fontScale="96429"/>
          </a:bodyPr>
          <a:lstStyle/>
          <a:p>
            <a:pPr marL="0" indent="0" algn="just">
              <a:buNone/>
            </a:pPr>
            <a:r>
              <a:rPr lang="en-US" sz="4800" dirty="0">
                <a:solidFill>
                  <a:srgbClr val="0070C0"/>
                </a:solidFill>
              </a:rPr>
              <a:t>Example Answer</a:t>
            </a:r>
            <a:r>
              <a:rPr lang="en-US" sz="4800" dirty="0">
                <a:solidFill>
                  <a:srgbClr val="002060"/>
                </a:solidFill>
              </a:rPr>
              <a:t>: While I typically like to plan out my work in stages and complete it piece by piece, I can also achieve high-quality work results under tight deadlines. </a:t>
            </a:r>
            <a:r>
              <a:rPr lang="en-US" sz="4800" dirty="0">
                <a:solidFill>
                  <a:srgbClr val="C00000"/>
                </a:solidFill>
              </a:rPr>
              <a:t>Once, at a former company, an employee left days before the imminent deadline of one of his projects</a:t>
            </a:r>
            <a:r>
              <a:rPr lang="en-US" sz="4800" dirty="0">
                <a:solidFill>
                  <a:srgbClr val="002060"/>
                </a:solidFill>
              </a:rPr>
              <a:t>. </a:t>
            </a:r>
            <a:r>
              <a:rPr lang="en-US" sz="4800" dirty="0">
                <a:solidFill>
                  <a:schemeClr val="accent6"/>
                </a:solidFill>
              </a:rPr>
              <a:t>I was asked to assume responsibility for it, with only a few days to learn about and complete the project.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>
                <a:solidFill>
                  <a:srgbClr val="0070C0"/>
                </a:solidFill>
              </a:rPr>
              <a:t>I created a task force and delegated work</a:t>
            </a:r>
            <a:r>
              <a:rPr lang="en-US" sz="4800" dirty="0">
                <a:solidFill>
                  <a:srgbClr val="002060"/>
                </a:solidFill>
              </a:rPr>
              <a:t>, </a:t>
            </a:r>
            <a:r>
              <a:rPr lang="en-US" sz="4800" dirty="0">
                <a:solidFill>
                  <a:srgbClr val="FF0000"/>
                </a:solidFill>
              </a:rPr>
              <a:t>and we all completed the assignment with a day to spare.</a:t>
            </a:r>
            <a:r>
              <a:rPr lang="en-US" sz="4800" dirty="0">
                <a:solidFill>
                  <a:srgbClr val="002060"/>
                </a:solidFill>
              </a:rPr>
              <a:t> In fact, I believe I thrive when working under tight deadlines.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452228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8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8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8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8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48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8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8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89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32" b="532"/>
          <a:stretch>
            <a:fillRect/>
          </a:stretch>
        </p:blipFill>
        <p:spPr>
          <a:xfrm>
            <a:off x="0" y="0"/>
            <a:ext cx="6931823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224650" y="1257300"/>
            <a:ext cx="8920349" cy="7391400"/>
            <a:chOff x="-1" y="0"/>
            <a:chExt cx="11893799" cy="7562181"/>
          </a:xfrm>
        </p:grpSpPr>
        <p:sp>
          <p:nvSpPr>
            <p:cNvPr id="4" name="TextBox 4"/>
            <p:cNvSpPr txBox="1"/>
            <p:nvPr/>
          </p:nvSpPr>
          <p:spPr>
            <a:xfrm>
              <a:off x="-1" y="0"/>
              <a:ext cx="11893799" cy="25936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559"/>
                </a:lnSpc>
              </a:pPr>
              <a:r>
                <a:rPr lang="en-US" sz="9600" dirty="0" smtClean="0">
                  <a:solidFill>
                    <a:srgbClr val="FFFFFF"/>
                  </a:solidFill>
                  <a:latin typeface="Aileron Regular Bold"/>
                </a:rPr>
                <a:t>Understanding the how</a:t>
              </a:r>
              <a:endParaRPr lang="en-US" sz="9600" dirty="0">
                <a:solidFill>
                  <a:srgbClr val="FFFFFF"/>
                </a:solidFill>
                <a:latin typeface="Aileron Regular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479324"/>
              <a:ext cx="11591171" cy="558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endParaRPr lang="en-US" sz="2799" dirty="0">
                <a:solidFill>
                  <a:srgbClr val="EBB8A9"/>
                </a:solidFill>
                <a:latin typeface="Aileron Regular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341846"/>
              <a:ext cx="11591171" cy="12203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</a:pPr>
              <a:r>
                <a:rPr lang="en-US" sz="4400" b="1" dirty="0" smtClean="0">
                  <a:solidFill>
                    <a:srgbClr val="FFFFFF"/>
                  </a:solidFill>
                  <a:latin typeface="Aileron Regular"/>
                </a:rPr>
                <a:t>Having the context, the where and what , the next is how</a:t>
              </a:r>
              <a:endParaRPr lang="en-US" sz="4400" b="1" dirty="0">
                <a:solidFill>
                  <a:srgbClr val="FFFFFF"/>
                </a:solidFill>
                <a:latin typeface="Aileron Regular"/>
              </a:endParaRP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5707448"/>
              <a:ext cx="11591171" cy="0"/>
            </a:xfrm>
            <a:prstGeom prst="line">
              <a:avLst/>
            </a:prstGeom>
            <a:ln w="12700" cap="rnd">
              <a:solidFill>
                <a:srgbClr val="EBB8A9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883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48884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2126309" y="2126307"/>
            <a:ext cx="10313727" cy="6061116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48885" name="Rectangle 2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-237743" y="3990710"/>
            <a:ext cx="6533391" cy="6057905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48886" name="Rectangle 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-1771323" y="2457128"/>
            <a:ext cx="10286358" cy="5372102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48887" name="Freeform: Shape 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6097846">
            <a:off x="-1121033" y="1801968"/>
            <a:ext cx="7212453" cy="6132999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 dirty="0"/>
          </a:p>
        </p:txBody>
      </p:sp>
      <p:sp>
        <p:nvSpPr>
          <p:cNvPr id="1048888" name="Title 1"/>
          <p:cNvSpPr>
            <a:spLocks noGrp="1"/>
          </p:cNvSpPr>
          <p:nvPr>
            <p:ph type="title"/>
          </p:nvPr>
        </p:nvSpPr>
        <p:spPr>
          <a:xfrm>
            <a:off x="990062" y="4150659"/>
            <a:ext cx="4321242" cy="4607859"/>
          </a:xfrm>
        </p:spPr>
        <p:txBody>
          <a:bodyPr vert="horz" lIns="137160" tIns="68580" rIns="137160" bIns="68580" rtlCol="0" anchor="t">
            <a:normAutofit fontScale="90000"/>
          </a:bodyPr>
          <a:lstStyle/>
          <a:p>
            <a:r>
              <a:rPr lang="en-US" sz="4650">
                <a:solidFill>
                  <a:srgbClr val="FFFFFF"/>
                </a:solidFill>
              </a:rPr>
              <a:t/>
            </a:r>
            <a:br>
              <a:rPr lang="en-US" sz="4650">
                <a:solidFill>
                  <a:srgbClr val="FFFFFF"/>
                </a:solidFill>
              </a:rPr>
            </a:br>
            <a:r>
              <a:rPr lang="en-US" sz="4650">
                <a:solidFill>
                  <a:srgbClr val="FFFFFF"/>
                </a:solidFill>
              </a:rPr>
              <a:t>How Should I Respond To 'Do You Have Any Question For Us'?</a:t>
            </a:r>
            <a:br>
              <a:rPr lang="en-US" sz="4650">
                <a:solidFill>
                  <a:srgbClr val="FFFFFF"/>
                </a:solidFill>
              </a:rPr>
            </a:br>
            <a:endParaRPr lang="en-US" sz="4650">
              <a:solidFill>
                <a:srgbClr val="FFFFFF"/>
              </a:solidFill>
            </a:endParaRPr>
          </a:p>
        </p:txBody>
      </p:sp>
      <p:pic>
        <p:nvPicPr>
          <p:cNvPr id="2097234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t="7806" b="7806"/>
          <a:stretch>
            <a:fillRect/>
          </a:stretch>
        </p:blipFill>
        <p:spPr>
          <a:xfrm>
            <a:off x="6753642" y="2090857"/>
            <a:ext cx="10838622" cy="61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33870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15011400" cy="1143000"/>
          </a:xfrm>
        </p:spPr>
        <p:txBody>
          <a:bodyPr/>
          <a:lstStyle/>
          <a:p>
            <a:r>
              <a:rPr lang="en-US" sz="6000" dirty="0"/>
              <a:t>Things to Ask …</a:t>
            </a:r>
          </a:p>
        </p:txBody>
      </p:sp>
      <p:sp>
        <p:nvSpPr>
          <p:cNvPr id="1048893" name="Content Placeholder 4"/>
          <p:cNvSpPr>
            <a:spLocks noGrp="1"/>
          </p:cNvSpPr>
          <p:nvPr>
            <p:ph idx="1"/>
          </p:nvPr>
        </p:nvSpPr>
        <p:spPr>
          <a:xfrm>
            <a:off x="1600200" y="1714500"/>
            <a:ext cx="15316200" cy="7124700"/>
          </a:xfrm>
        </p:spPr>
        <p:txBody>
          <a:bodyPr>
            <a:noAutofit/>
          </a:bodyPr>
          <a:lstStyle/>
          <a:p>
            <a:r>
              <a:rPr lang="en-US" sz="4000" dirty="0"/>
              <a:t>Can you explain some of the day-to-day responsibilities this job entails?</a:t>
            </a:r>
          </a:p>
          <a:p>
            <a:r>
              <a:rPr lang="en-US" sz="4000" dirty="0"/>
              <a:t>How would you describe the characteristics of someone who would succeed in this role?</a:t>
            </a:r>
          </a:p>
          <a:p>
            <a:r>
              <a:rPr lang="en-US" sz="4000" dirty="0"/>
              <a:t>If I were in this position, how would my performance be measured? How often?</a:t>
            </a:r>
          </a:p>
          <a:p>
            <a:r>
              <a:rPr lang="en-US" sz="4000" dirty="0"/>
              <a:t>What departments does this teamwork with regularly?</a:t>
            </a:r>
          </a:p>
          <a:p>
            <a:r>
              <a:rPr lang="en-US" sz="4000" dirty="0"/>
              <a:t>How do these departments typically collaborate?</a:t>
            </a:r>
          </a:p>
          <a:p>
            <a:r>
              <a:rPr lang="en-US" sz="4000" dirty="0"/>
              <a:t>What does that process look like?</a:t>
            </a:r>
          </a:p>
          <a:p>
            <a:r>
              <a:rPr lang="en-US" sz="4000" dirty="0"/>
              <a:t>What are the challenges you’re currently facing in your role?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4706039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6" name="Title 6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  <a:ln>
            <a:solidFill>
              <a:srgbClr val="002060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Hammersmith One" panose="020B0604020202020204" charset="0"/>
              </a:rPr>
              <a:t>Individuals</a:t>
            </a:r>
            <a:endParaRPr lang="x-none" dirty="0">
              <a:solidFill>
                <a:schemeClr val="bg1"/>
              </a:solidFill>
              <a:latin typeface="Hammersmith One" panose="020B0604020202020204" charset="0"/>
            </a:endParaRPr>
          </a:p>
        </p:txBody>
      </p:sp>
      <p:sp>
        <p:nvSpPr>
          <p:cNvPr id="1048907" name="Rectangle 7" descr="Archive_F03F"/>
          <p:cNvSpPr/>
          <p:nvPr/>
        </p:nvSpPr>
        <p:spPr>
          <a:xfrm>
            <a:off x="4068227" y="3443332"/>
            <a:ext cx="1032275" cy="1032275"/>
          </a:xfrm>
          <a:prstGeom prst="rect">
            <a:avLst/>
          </a:prstGeom>
          <a:blipFill>
            <a:blip r:embed="rId3" cstate="print"/>
            <a:stretch>
              <a:fillRect t="6250" b="625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48908" name="Rectangle 8" descr="Commitments_EC4D"/>
          <p:cNvSpPr/>
          <p:nvPr/>
        </p:nvSpPr>
        <p:spPr>
          <a:xfrm>
            <a:off x="8920939" y="3361267"/>
            <a:ext cx="1032275" cy="1032275"/>
          </a:xfrm>
          <a:prstGeom prst="rect">
            <a:avLst/>
          </a:prstGeom>
          <a:blipFill>
            <a:blip r:embed="rId4" cstate="print"/>
            <a:stretch>
              <a:fillRect t="3125" b="3125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48909" name="Rectangle 9" descr="building_7"/>
          <p:cNvSpPr/>
          <p:nvPr/>
        </p:nvSpPr>
        <p:spPr>
          <a:xfrm>
            <a:off x="14289787" y="3361268"/>
            <a:ext cx="1032275" cy="1032275"/>
          </a:xfrm>
          <a:prstGeom prst="rect">
            <a:avLst/>
          </a:prstGeom>
          <a:blipFill>
            <a:blip r:embed="rId5"/>
            <a:stretch>
              <a:fillRect l="5714" r="5714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48910" name="Rectangle 10" descr="brain_2"/>
          <p:cNvSpPr/>
          <p:nvPr/>
        </p:nvSpPr>
        <p:spPr>
          <a:xfrm>
            <a:off x="3962080" y="5811397"/>
            <a:ext cx="1032275" cy="1032275"/>
          </a:xfrm>
          <a:prstGeom prst="rect">
            <a:avLst/>
          </a:prstGeom>
          <a:blipFill>
            <a:blip r:embed="rId6"/>
            <a:stretch>
              <a:fillRect t="21875" b="21875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48911" name="Rectangle 11" descr="arrow_27"/>
          <p:cNvSpPr/>
          <p:nvPr/>
        </p:nvSpPr>
        <p:spPr>
          <a:xfrm>
            <a:off x="8920937" y="5893462"/>
            <a:ext cx="1032275" cy="1032275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48912" name="Rectangle 12" descr="Family_EBDA"/>
          <p:cNvSpPr/>
          <p:nvPr/>
        </p:nvSpPr>
        <p:spPr>
          <a:xfrm>
            <a:off x="14289787" y="5588656"/>
            <a:ext cx="1032275" cy="1032275"/>
          </a:xfrm>
          <a:prstGeom prst="rect">
            <a:avLst/>
          </a:prstGeom>
          <a:blipFill>
            <a:blip r:embed="rId8" cstate="print"/>
            <a:stretch>
              <a:fillRect t="6250" b="625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48913" name="Rectangle: Rounded Corners 13"/>
          <p:cNvSpPr/>
          <p:nvPr/>
        </p:nvSpPr>
        <p:spPr>
          <a:xfrm>
            <a:off x="3038494" y="4793170"/>
            <a:ext cx="3446585" cy="47093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Hammersmith One" panose="020B0604020202020204" charset="0"/>
              </a:rPr>
              <a:t>Mentors</a:t>
            </a:r>
            <a:endParaRPr lang="x-none" sz="2700" dirty="0">
              <a:latin typeface="Hammersmith One" panose="020B0604020202020204" charset="0"/>
            </a:endParaRPr>
          </a:p>
        </p:txBody>
      </p:sp>
      <p:sp>
        <p:nvSpPr>
          <p:cNvPr id="1048914" name="Rectangle: Rounded Corners 14"/>
          <p:cNvSpPr/>
          <p:nvPr/>
        </p:nvSpPr>
        <p:spPr>
          <a:xfrm>
            <a:off x="7835494" y="4687870"/>
            <a:ext cx="3446585" cy="47093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Hammersmith One" panose="020B0604020202020204" charset="0"/>
              </a:rPr>
              <a:t>Accountability Partner</a:t>
            </a:r>
            <a:endParaRPr lang="x-none" sz="2400" dirty="0">
              <a:latin typeface="Hammersmith One" panose="020B0604020202020204" charset="0"/>
            </a:endParaRPr>
          </a:p>
        </p:txBody>
      </p:sp>
      <p:sp>
        <p:nvSpPr>
          <p:cNvPr id="1048915" name="Rectangle: Rounded Corners 15"/>
          <p:cNvSpPr/>
          <p:nvPr/>
        </p:nvSpPr>
        <p:spPr>
          <a:xfrm>
            <a:off x="13082630" y="4740082"/>
            <a:ext cx="3446585" cy="47093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Hammersmith One" panose="020B0604020202020204" charset="0"/>
              </a:rPr>
              <a:t>Productive Company</a:t>
            </a:r>
            <a:endParaRPr lang="x-none" sz="2400" dirty="0">
              <a:latin typeface="Hammersmith One" panose="020B0604020202020204" charset="0"/>
            </a:endParaRPr>
          </a:p>
        </p:txBody>
      </p:sp>
      <p:sp>
        <p:nvSpPr>
          <p:cNvPr id="1048916" name="Rectangle: Rounded Corners 16"/>
          <p:cNvSpPr/>
          <p:nvPr/>
        </p:nvSpPr>
        <p:spPr>
          <a:xfrm>
            <a:off x="3038494" y="7050307"/>
            <a:ext cx="3446585" cy="47093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Hammersmith One" panose="020B0604020202020204" charset="0"/>
              </a:rPr>
              <a:t>Deliberate Practice</a:t>
            </a:r>
            <a:endParaRPr lang="x-none" sz="2700" dirty="0">
              <a:latin typeface="Hammersmith One" panose="020B0604020202020204" charset="0"/>
            </a:endParaRPr>
          </a:p>
        </p:txBody>
      </p:sp>
      <p:sp>
        <p:nvSpPr>
          <p:cNvPr id="1048917" name="Rectangle: Rounded Corners 17"/>
          <p:cNvSpPr/>
          <p:nvPr/>
        </p:nvSpPr>
        <p:spPr>
          <a:xfrm>
            <a:off x="7414292" y="7050307"/>
            <a:ext cx="3967434" cy="47093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Hammersmith One" panose="020B0604020202020204" charset="0"/>
              </a:rPr>
              <a:t>Expectation Management</a:t>
            </a:r>
            <a:endParaRPr lang="x-none" sz="2400" dirty="0">
              <a:latin typeface="Hammersmith One" panose="020B0604020202020204" charset="0"/>
            </a:endParaRPr>
          </a:p>
        </p:txBody>
      </p:sp>
      <p:sp>
        <p:nvSpPr>
          <p:cNvPr id="1048918" name="Rectangle: Rounded Corners 18"/>
          <p:cNvSpPr/>
          <p:nvPr/>
        </p:nvSpPr>
        <p:spPr>
          <a:xfrm>
            <a:off x="13073216" y="6925736"/>
            <a:ext cx="3446585" cy="47093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Hammersmith One" panose="020B0604020202020204" charset="0"/>
              </a:rPr>
              <a:t>Parents &amp; Prayers</a:t>
            </a:r>
            <a:endParaRPr lang="x-none" sz="2700" dirty="0">
              <a:latin typeface="Hammersmith On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057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8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8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8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8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8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4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8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48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48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4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4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48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48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8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4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4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4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48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48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48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4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4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48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48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48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48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48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4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48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48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48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4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4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4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913" grpId="0" animBg="1"/>
      <p:bldP spid="1048914" grpId="0" animBg="1"/>
      <p:bldP spid="1048915" grpId="0" animBg="1"/>
      <p:bldP spid="1048916" grpId="0" animBg="1"/>
      <p:bldP spid="1048917" grpId="0" animBg="1"/>
      <p:bldP spid="104891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Hammersmith One" panose="020B0604020202020204" charset="0"/>
              </a:rPr>
              <a:t>Organizations</a:t>
            </a:r>
            <a:endParaRPr lang="x-none" dirty="0">
              <a:solidFill>
                <a:schemeClr val="bg1"/>
              </a:solidFill>
              <a:latin typeface="Hammersmith One" panose="020B0604020202020204" charset="0"/>
            </a:endParaRPr>
          </a:p>
        </p:txBody>
      </p:sp>
      <p:grpSp>
        <p:nvGrpSpPr>
          <p:cNvPr id="194" name="Group 10"/>
          <p:cNvGrpSpPr/>
          <p:nvPr/>
        </p:nvGrpSpPr>
        <p:grpSpPr>
          <a:xfrm>
            <a:off x="2485832" y="4700318"/>
            <a:ext cx="1896212" cy="1896212"/>
            <a:chOff x="1650021" y="2499945"/>
            <a:chExt cx="1264141" cy="1264141"/>
          </a:xfrm>
        </p:grpSpPr>
        <p:sp>
          <p:nvSpPr>
            <p:cNvPr id="1048923" name="Oval 2"/>
            <p:cNvSpPr/>
            <p:nvPr/>
          </p:nvSpPr>
          <p:spPr>
            <a:xfrm>
              <a:off x="1650021" y="2499945"/>
              <a:ext cx="1264141" cy="1264141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rgbClr val="000000"/>
            </a:fontRef>
          </p:style>
        </p:sp>
        <p:sp>
          <p:nvSpPr>
            <p:cNvPr id="1048924" name="Rectangle 3" descr="Handshake"/>
            <p:cNvSpPr/>
            <p:nvPr/>
          </p:nvSpPr>
          <p:spPr>
            <a:xfrm>
              <a:off x="1919428" y="2769352"/>
              <a:ext cx="725326" cy="725326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95" name="Group 11"/>
          <p:cNvGrpSpPr/>
          <p:nvPr/>
        </p:nvGrpSpPr>
        <p:grpSpPr>
          <a:xfrm>
            <a:off x="6407314" y="4581518"/>
            <a:ext cx="1896212" cy="1896212"/>
            <a:chOff x="4440113" y="2499945"/>
            <a:chExt cx="1264141" cy="1264141"/>
          </a:xfrm>
        </p:grpSpPr>
        <p:sp>
          <p:nvSpPr>
            <p:cNvPr id="1048925" name="Oval 4"/>
            <p:cNvSpPr/>
            <p:nvPr/>
          </p:nvSpPr>
          <p:spPr>
            <a:xfrm>
              <a:off x="4440113" y="2499945"/>
              <a:ext cx="1264141" cy="1264141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rgbClr val="000000"/>
            </a:fontRef>
          </p:style>
        </p:sp>
        <p:sp>
          <p:nvSpPr>
            <p:cNvPr id="1048926" name="Rectangle 5" descr="Meeting"/>
            <p:cNvSpPr/>
            <p:nvPr/>
          </p:nvSpPr>
          <p:spPr>
            <a:xfrm>
              <a:off x="4709520" y="2769352"/>
              <a:ext cx="725326" cy="725326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96" name="Group 12"/>
          <p:cNvGrpSpPr/>
          <p:nvPr/>
        </p:nvGrpSpPr>
        <p:grpSpPr>
          <a:xfrm>
            <a:off x="10328795" y="4476010"/>
            <a:ext cx="1896212" cy="1896212"/>
            <a:chOff x="6972299" y="2429606"/>
            <a:chExt cx="1264141" cy="1264141"/>
          </a:xfrm>
        </p:grpSpPr>
        <p:sp>
          <p:nvSpPr>
            <p:cNvPr id="1048927" name="Oval 6"/>
            <p:cNvSpPr/>
            <p:nvPr/>
          </p:nvSpPr>
          <p:spPr>
            <a:xfrm>
              <a:off x="6972299" y="2429606"/>
              <a:ext cx="1264141" cy="1264141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rgbClr val="000000"/>
            </a:fontRef>
          </p:style>
        </p:sp>
        <p:sp>
          <p:nvSpPr>
            <p:cNvPr id="1048928" name="Rectangle 7" descr="Teacher"/>
            <p:cNvSpPr/>
            <p:nvPr/>
          </p:nvSpPr>
          <p:spPr>
            <a:xfrm>
              <a:off x="7241706" y="2699013"/>
              <a:ext cx="725326" cy="725326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97" name="Group 13"/>
          <p:cNvGrpSpPr/>
          <p:nvPr/>
        </p:nvGrpSpPr>
        <p:grpSpPr>
          <a:xfrm>
            <a:off x="14250275" y="4581518"/>
            <a:ext cx="1896212" cy="1896212"/>
            <a:chOff x="9492983" y="2499945"/>
            <a:chExt cx="1264141" cy="1264141"/>
          </a:xfrm>
        </p:grpSpPr>
        <p:sp>
          <p:nvSpPr>
            <p:cNvPr id="1048929" name="Oval 8"/>
            <p:cNvSpPr/>
            <p:nvPr/>
          </p:nvSpPr>
          <p:spPr>
            <a:xfrm>
              <a:off x="9492983" y="2499945"/>
              <a:ext cx="1264141" cy="1264141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rgbClr val="000000"/>
            </a:fontRef>
          </p:style>
        </p:sp>
        <p:sp>
          <p:nvSpPr>
            <p:cNvPr id="1048930" name="Rectangle 9" descr="Users"/>
            <p:cNvSpPr/>
            <p:nvPr/>
          </p:nvSpPr>
          <p:spPr>
            <a:xfrm>
              <a:off x="9762390" y="2769352"/>
              <a:ext cx="725326" cy="725326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048931" name="Rectangle: Rounded Corners 14"/>
          <p:cNvSpPr/>
          <p:nvPr/>
        </p:nvSpPr>
        <p:spPr>
          <a:xfrm>
            <a:off x="1483293" y="7147570"/>
            <a:ext cx="3905907" cy="47093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smtClean="0">
                <a:latin typeface="Hammersmith One" panose="020B0604020202020204" charset="0"/>
              </a:rPr>
              <a:t>Collaboration</a:t>
            </a:r>
            <a:endParaRPr lang="x-none" sz="2700" dirty="0">
              <a:latin typeface="Hammersmith One" panose="020B0604020202020204" charset="0"/>
            </a:endParaRPr>
          </a:p>
        </p:txBody>
      </p:sp>
      <p:sp>
        <p:nvSpPr>
          <p:cNvPr id="1048932" name="Rectangle: Rounded Corners 15"/>
          <p:cNvSpPr/>
          <p:nvPr/>
        </p:nvSpPr>
        <p:spPr>
          <a:xfrm>
            <a:off x="5389200" y="3270553"/>
            <a:ext cx="4669200" cy="45597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Hammersmith One" panose="020B0604020202020204" charset="0"/>
              </a:rPr>
              <a:t>Workshops &amp; </a:t>
            </a:r>
            <a:r>
              <a:rPr lang="en-US" sz="2400" dirty="0">
                <a:latin typeface="Hammersmith One" panose="020B0604020202020204" charset="0"/>
              </a:rPr>
              <a:t>Info</a:t>
            </a:r>
            <a:r>
              <a:rPr lang="en-US" sz="2700" dirty="0">
                <a:latin typeface="Hammersmith One" panose="020B0604020202020204" charset="0"/>
              </a:rPr>
              <a:t> sessions</a:t>
            </a:r>
            <a:endParaRPr lang="x-none" sz="2700" dirty="0">
              <a:latin typeface="Hammersmith One" panose="020B0604020202020204" charset="0"/>
            </a:endParaRPr>
          </a:p>
        </p:txBody>
      </p:sp>
      <p:sp>
        <p:nvSpPr>
          <p:cNvPr id="1048933" name="Rectangle: Rounded Corners 16"/>
          <p:cNvSpPr/>
          <p:nvPr/>
        </p:nvSpPr>
        <p:spPr>
          <a:xfrm>
            <a:off x="9343800" y="6918689"/>
            <a:ext cx="4114800" cy="47093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Hammersmith One" panose="020B0604020202020204" charset="0"/>
              </a:rPr>
              <a:t>Mentoring Program</a:t>
            </a:r>
            <a:endParaRPr lang="x-none" sz="2700" dirty="0">
              <a:latin typeface="Hammersmith One" panose="020B0604020202020204" charset="0"/>
            </a:endParaRPr>
          </a:p>
        </p:txBody>
      </p:sp>
      <p:sp>
        <p:nvSpPr>
          <p:cNvPr id="1048934" name="Rectangle: Rounded Corners 17"/>
          <p:cNvSpPr/>
          <p:nvPr/>
        </p:nvSpPr>
        <p:spPr>
          <a:xfrm>
            <a:off x="12915900" y="3270553"/>
            <a:ext cx="4114800" cy="47093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Hammersmith One" panose="020B0604020202020204" charset="0"/>
              </a:rPr>
              <a:t>Linkages</a:t>
            </a:r>
            <a:endParaRPr lang="x-none" sz="2700" dirty="0">
              <a:latin typeface="Hammersmith On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191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8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8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4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8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48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4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48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48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4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48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48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4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931" grpId="0" animBg="1"/>
      <p:bldP spid="1048932" grpId="0" animBg="1"/>
      <p:bldP spid="1048933" grpId="0" animBg="1"/>
      <p:bldP spid="104893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41" name="Picture 4" descr="Graphical user interface, website  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100"/>
            <a:ext cx="18288000" cy="995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80536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89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2963" b="32963"/>
          <a:stretch>
            <a:fillRect/>
          </a:stretch>
        </p:blipFill>
        <p:spPr>
          <a:xfrm>
            <a:off x="0" y="6132755"/>
            <a:ext cx="18288000" cy="415424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133364" y="1686805"/>
            <a:ext cx="14021272" cy="2649865"/>
            <a:chOff x="0" y="0"/>
            <a:chExt cx="18695029" cy="3533153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18695029" cy="1635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8000">
                  <a:solidFill>
                    <a:srgbClr val="FFFFFF"/>
                  </a:solidFill>
                  <a:latin typeface="Aileron Regular"/>
                </a:rPr>
                <a:t>Do you have </a:t>
              </a:r>
              <a:r>
                <a:rPr lang="en-US" sz="8000">
                  <a:solidFill>
                    <a:srgbClr val="EBB8A9"/>
                  </a:solidFill>
                  <a:latin typeface="Aileron Regular"/>
                </a:rPr>
                <a:t>any questions?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856878"/>
              <a:ext cx="18695029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dirty="0" smtClean="0">
                  <a:solidFill>
                    <a:srgbClr val="FFFFFF"/>
                  </a:solidFill>
                  <a:latin typeface="Aileron Regular"/>
                </a:rPr>
                <a:t>ahmatee123@gmail.com</a:t>
              </a:r>
              <a:endParaRPr lang="en-US" sz="3000" dirty="0">
                <a:solidFill>
                  <a:srgbClr val="FFFFFF"/>
                </a:solidFill>
                <a:latin typeface="Aileron Regular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>
              <a:off x="833123" y="2276244"/>
              <a:ext cx="17028783" cy="0"/>
            </a:xfrm>
            <a:prstGeom prst="line">
              <a:avLst/>
            </a:prstGeom>
            <a:ln w="127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Graphic 6" descr="Scribble with solid fil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8042" y="2360830"/>
            <a:ext cx="4478069" cy="4478069"/>
          </a:xfrm>
          <a:prstGeom prst="rect">
            <a:avLst/>
          </a:prstGeom>
        </p:spPr>
      </p:pic>
      <p:cxnSp>
        <p:nvCxnSpPr>
          <p:cNvPr id="3145728" name="Straight Connector 24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248400" y="2360831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65" name="Content Placeholder 4" descr="Aspiration with solid fill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2455" y="2562808"/>
            <a:ext cx="4503821" cy="4503821"/>
          </a:xfrm>
          <a:prstGeom prst="rect">
            <a:avLst/>
          </a:prstGeom>
        </p:spPr>
      </p:pic>
      <p:cxnSp>
        <p:nvCxnSpPr>
          <p:cNvPr id="3145729" name="Straight Connector 26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1993880" y="2360831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66" name="Graphic 8" descr="Venus with solid fil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248" y="2505659"/>
            <a:ext cx="4478070" cy="4478070"/>
          </a:xfrm>
          <a:prstGeom prst="rect">
            <a:avLst/>
          </a:prstGeom>
        </p:spPr>
      </p:pic>
      <p:sp>
        <p:nvSpPr>
          <p:cNvPr id="1048652" name="Rectangle: Rounded Corners 9"/>
          <p:cNvSpPr/>
          <p:nvPr/>
        </p:nvSpPr>
        <p:spPr>
          <a:xfrm>
            <a:off x="710830" y="8077706"/>
            <a:ext cx="5074289" cy="5715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Hammersmith One" panose="020B0604020202020204" charset="0"/>
              </a:rPr>
              <a:t>Job Opportunities Awareness (?)</a:t>
            </a:r>
            <a:endParaRPr lang="x-none" sz="2400" dirty="0">
              <a:latin typeface="Hammersmith One" panose="020B0604020202020204" charset="0"/>
            </a:endParaRPr>
          </a:p>
        </p:txBody>
      </p:sp>
      <p:sp>
        <p:nvSpPr>
          <p:cNvPr id="1048653" name="Rectangle: Rounded Corners 29"/>
          <p:cNvSpPr/>
          <p:nvPr/>
        </p:nvSpPr>
        <p:spPr>
          <a:xfrm>
            <a:off x="6606856" y="8077706"/>
            <a:ext cx="5074289" cy="5715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Hammersmith One" panose="020B0604020202020204" charset="0"/>
              </a:rPr>
              <a:t>Complex Nature of Application</a:t>
            </a:r>
            <a:endParaRPr lang="x-none" sz="2400" dirty="0">
              <a:latin typeface="Hammersmith One" panose="020B0604020202020204" charset="0"/>
            </a:endParaRPr>
          </a:p>
        </p:txBody>
      </p:sp>
      <p:sp>
        <p:nvSpPr>
          <p:cNvPr id="1048654" name="Rectangle: Rounded Corners 33"/>
          <p:cNvSpPr/>
          <p:nvPr/>
        </p:nvSpPr>
        <p:spPr>
          <a:xfrm>
            <a:off x="12602182" y="8077706"/>
            <a:ext cx="5074289" cy="5715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Hammersmith One" panose="020B0604020202020204" charset="0"/>
              </a:rPr>
              <a:t>Perceived lack of requirements</a:t>
            </a:r>
            <a:endParaRPr lang="x-none" sz="2400" dirty="0">
              <a:latin typeface="Hammersmith One" panose="020B0604020202020204" charset="0"/>
            </a:endParaRPr>
          </a:p>
        </p:txBody>
      </p:sp>
      <p:sp>
        <p:nvSpPr>
          <p:cNvPr id="10" name="TextBox 13"/>
          <p:cNvSpPr txBox="1"/>
          <p:nvPr/>
        </p:nvSpPr>
        <p:spPr>
          <a:xfrm>
            <a:off x="1028700" y="571500"/>
            <a:ext cx="16230600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 dirty="0" smtClean="0">
                <a:solidFill>
                  <a:srgbClr val="094850"/>
                </a:solidFill>
                <a:latin typeface="Hammersmith One"/>
              </a:rPr>
              <a:t>Understanding </a:t>
            </a:r>
            <a:r>
              <a:rPr lang="en-US" sz="9000" dirty="0">
                <a:solidFill>
                  <a:srgbClr val="094850"/>
                </a:solidFill>
                <a:latin typeface="Hammersmith One"/>
              </a:rPr>
              <a:t>W</a:t>
            </a:r>
            <a:r>
              <a:rPr lang="en-US" sz="9000" dirty="0" smtClean="0">
                <a:solidFill>
                  <a:srgbClr val="094850"/>
                </a:solidFill>
                <a:latin typeface="Hammersmith One"/>
              </a:rPr>
              <a:t>hy</a:t>
            </a:r>
            <a:endParaRPr lang="en-US" sz="9000" dirty="0">
              <a:solidFill>
                <a:srgbClr val="094850"/>
              </a:solidFill>
              <a:latin typeface="Hammersmith On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841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9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8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8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48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97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48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48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8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97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48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48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48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52" grpId="0" animBg="1"/>
      <p:bldP spid="1048653" grpId="0" animBg="1"/>
      <p:bldP spid="10486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Graphic 6" descr="Car Mechanic with solid fil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0150" y="3257551"/>
            <a:ext cx="4107701" cy="4107701"/>
          </a:xfrm>
          <a:prstGeom prst="rect">
            <a:avLst/>
          </a:prstGeom>
        </p:spPr>
      </p:pic>
      <p:cxnSp>
        <p:nvCxnSpPr>
          <p:cNvPr id="3145730" name="Straight Connector 24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248400" y="2360831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68" name="Content Placeholder 4" descr="Business Growth with solid fill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9805" y="2929057"/>
            <a:ext cx="4131323" cy="4131323"/>
          </a:xfrm>
          <a:prstGeom prst="rect">
            <a:avLst/>
          </a:prstGeom>
        </p:spPr>
      </p:pic>
      <p:cxnSp>
        <p:nvCxnSpPr>
          <p:cNvPr id="3145731" name="Straight Connector 26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1993880" y="2360831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69" name="Graphic 8" descr="Downhill skiing with solid fil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6414" y="3337560"/>
            <a:ext cx="4107702" cy="4107702"/>
          </a:xfrm>
          <a:prstGeom prst="rect">
            <a:avLst/>
          </a:prstGeom>
        </p:spPr>
      </p:pic>
      <p:sp>
        <p:nvSpPr>
          <p:cNvPr id="1048655" name="Rectangle: Rounded Corners 16"/>
          <p:cNvSpPr/>
          <p:nvPr/>
        </p:nvSpPr>
        <p:spPr>
          <a:xfrm>
            <a:off x="678320" y="8066276"/>
            <a:ext cx="5074289" cy="5715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Hammersmith One" panose="020B0604020202020204" charset="0"/>
              </a:rPr>
              <a:t>Zero Ambition Threshold</a:t>
            </a:r>
            <a:endParaRPr lang="x-none" sz="2800" dirty="0">
              <a:latin typeface="Hammersmith One" panose="020B0604020202020204" charset="0"/>
            </a:endParaRPr>
          </a:p>
        </p:txBody>
      </p:sp>
      <p:sp>
        <p:nvSpPr>
          <p:cNvPr id="1048656" name="Rectangle: Rounded Corners 18"/>
          <p:cNvSpPr/>
          <p:nvPr/>
        </p:nvSpPr>
        <p:spPr>
          <a:xfrm>
            <a:off x="6503449" y="8066276"/>
            <a:ext cx="5074289" cy="5715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Hammersmith One" panose="020B0604020202020204" charset="0"/>
              </a:rPr>
              <a:t>Zero Skillsets</a:t>
            </a:r>
            <a:endParaRPr lang="x-none" sz="2800" dirty="0">
              <a:latin typeface="Hammersmith One" panose="020B0604020202020204" charset="0"/>
            </a:endParaRPr>
          </a:p>
        </p:txBody>
      </p:sp>
      <p:sp>
        <p:nvSpPr>
          <p:cNvPr id="1048657" name="Rectangle: Rounded Corners 20"/>
          <p:cNvSpPr/>
          <p:nvPr/>
        </p:nvSpPr>
        <p:spPr>
          <a:xfrm>
            <a:off x="12328577" y="8066276"/>
            <a:ext cx="5074289" cy="5715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Hammersmith One" panose="020B0604020202020204" charset="0"/>
              </a:rPr>
              <a:t>Fear of rejection/failure</a:t>
            </a:r>
            <a:endParaRPr lang="x-none" sz="2800" dirty="0">
              <a:latin typeface="Hammersmith On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37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9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48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9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48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48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8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9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48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55" grpId="0" animBg="1"/>
      <p:bldP spid="1048656" grpId="0" animBg="1"/>
      <p:bldP spid="10486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397" b="5397"/>
          <a:stretch>
            <a:fillRect/>
          </a:stretch>
        </p:blipFill>
        <p:spPr>
          <a:xfrm>
            <a:off x="10600084" y="0"/>
            <a:ext cx="7687916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1028700"/>
            <a:ext cx="7936761" cy="189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9"/>
              </a:lnSpc>
            </a:pPr>
            <a:r>
              <a:rPr lang="en-US" sz="6300" dirty="0">
                <a:solidFill>
                  <a:srgbClr val="B6897C"/>
                </a:solidFill>
                <a:latin typeface="Aileron Regular Bold"/>
              </a:rPr>
              <a:t>Understanding the Where?</a:t>
            </a:r>
            <a:endParaRPr lang="en-US" sz="6300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1028700" y="9248775"/>
            <a:ext cx="7936761" cy="0"/>
          </a:xfrm>
          <a:prstGeom prst="line">
            <a:avLst/>
          </a:prstGeom>
          <a:ln w="9525" cap="rnd">
            <a:solidFill>
              <a:srgbClr val="B6897C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1" name="Picture 4" descr="Text  Description automatically generated with medium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300820"/>
            <a:ext cx="5100722" cy="2486997"/>
          </a:xfrm>
          <a:prstGeom prst="rect">
            <a:avLst/>
          </a:prstGeom>
        </p:spPr>
      </p:pic>
      <p:sp>
        <p:nvSpPr>
          <p:cNvPr id="104866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035507" y="0"/>
            <a:ext cx="109728" cy="10287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97172" name="Picture 14" descr="A red and black logo  Description automatically generated with low confiden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824" y="1470140"/>
            <a:ext cx="5102352" cy="21483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48661" name="Rectangl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2161754" y="0"/>
            <a:ext cx="109728" cy="10287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97173" name="Picture 8" descr="Logo  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8060" y="1060798"/>
            <a:ext cx="5102352" cy="29721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48662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9089136" y="-3998214"/>
            <a:ext cx="109728" cy="1828342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97174" name="Picture 10" descr="Text  Description automatically generated with medium confidenc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99" y="6305107"/>
            <a:ext cx="5102352" cy="2870072"/>
          </a:xfrm>
          <a:prstGeom prst="rect">
            <a:avLst/>
          </a:prstGeom>
        </p:spPr>
      </p:pic>
      <p:pic>
        <p:nvPicPr>
          <p:cNvPr id="2097175" name="Picture 6" descr="Logo  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4543" y="6317861"/>
            <a:ext cx="5102352" cy="28573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97176" name="Picture 12" descr="Logo  Description automatically generated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738186" y="6400776"/>
            <a:ext cx="5102352" cy="267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709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9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9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9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9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9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9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9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9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9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9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9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9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9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9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9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9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7" name="Picture 10" descr="Text  Description automatically generated with low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3" y="664041"/>
            <a:ext cx="8140146" cy="3994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48663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075420" y="0"/>
            <a:ext cx="137160" cy="10287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97178" name="Picture 6" descr="Logo, company name  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5612" y="482601"/>
            <a:ext cx="4401773" cy="43577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48664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074920"/>
            <a:ext cx="9189720" cy="1371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8665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098280" y="5074920"/>
            <a:ext cx="9189720" cy="1371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97179" name="Picture 4" descr="Icon  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2" y="5817473"/>
            <a:ext cx="8140146" cy="33991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97180" name="Picture 8" descr="A picture containing text  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7312" y="5446644"/>
            <a:ext cx="7018373" cy="41408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58651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9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9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9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9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9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9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9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9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9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97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97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9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1324</Words>
  <PresentationFormat>Custom</PresentationFormat>
  <Paragraphs>176</Paragraphs>
  <Slides>48</Slides>
  <Notes>11</Notes>
  <HiddenSlides>2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Arial</vt:lpstr>
      <vt:lpstr>Aileron Regular Bold</vt:lpstr>
      <vt:lpstr>Aileron Regular</vt:lpstr>
      <vt:lpstr>Clear Sans Bold Bold</vt:lpstr>
      <vt:lpstr>Clear Sans Regular Bold</vt:lpstr>
      <vt:lpstr>Open Sauce Bold</vt:lpstr>
      <vt:lpstr>Hammersmith One</vt:lpstr>
      <vt:lpstr>Inter</vt:lpstr>
      <vt:lpstr>Inter Bold</vt:lpstr>
      <vt:lpstr>Arimo Bold</vt:lpstr>
      <vt:lpstr>Calibri</vt:lpstr>
      <vt:lpstr>Tw Cen MT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“The Semi-illiterate of the future will be people who have degrees but no skills” Anonymous  </vt:lpstr>
      <vt:lpstr>Joining a Professional Network</vt:lpstr>
      <vt:lpstr>Slide 18</vt:lpstr>
      <vt:lpstr>The What of CVs</vt:lpstr>
      <vt:lpstr>Acceptable Structure </vt:lpstr>
      <vt:lpstr>Desirable</vt:lpstr>
      <vt:lpstr>Packaging </vt:lpstr>
      <vt:lpstr>Slide 23</vt:lpstr>
      <vt:lpstr>Slide 24</vt:lpstr>
      <vt:lpstr>What will I do when I received an invitation letter for an interview?</vt:lpstr>
      <vt:lpstr> 8 Things To Know Before a Job Interview </vt:lpstr>
      <vt:lpstr>What FAQ Do I Need to Know Before the Interview?</vt:lpstr>
      <vt:lpstr>What FAQ Do I Need to Know Before the Interview? Contd.</vt:lpstr>
      <vt:lpstr>What is Behavioral Interview Questions?</vt:lpstr>
      <vt:lpstr>What are some typical examples of behavioral interview questions? </vt:lpstr>
      <vt:lpstr>What are some typical examples of behavioral interview questions? </vt:lpstr>
      <vt:lpstr>How Do I Make a Great Impression During the Interview?</vt:lpstr>
      <vt:lpstr>How Should I Respond To ‘Tell Me About Yourself Question’?</vt:lpstr>
      <vt:lpstr> A Simple Formula for Answering “Tell Me About Yourself” </vt:lpstr>
      <vt:lpstr>Example </vt:lpstr>
      <vt:lpstr>Example 2</vt:lpstr>
      <vt:lpstr>How Should I Respond to a Behavioral Interview Question? </vt:lpstr>
      <vt:lpstr>STAR Key Concepts </vt:lpstr>
      <vt:lpstr>STAR Key Concepts </vt:lpstr>
      <vt:lpstr> Example of Interview Question and Answer Using STAR </vt:lpstr>
      <vt:lpstr>Example: Tell me about a time you had to complete a task within a tight deadline. </vt:lpstr>
      <vt:lpstr>Slide 42</vt:lpstr>
      <vt:lpstr> How Should I Respond To 'Do You Have Any Question For Us'? </vt:lpstr>
      <vt:lpstr>Things to Ask …</vt:lpstr>
      <vt:lpstr>Individuals</vt:lpstr>
      <vt:lpstr>Organizations</vt:lpstr>
      <vt:lpstr>Slide 47</vt:lpstr>
      <vt:lpstr>Slide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Adams Imonikhe</dc:creator>
  <cp:lastModifiedBy>0433</cp:lastModifiedBy>
  <cp:revision>1</cp:revision>
  <dcterms:modified xsi:type="dcterms:W3CDTF">2022-05-17T14:16:09Z</dcterms:modified>
</cp:coreProperties>
</file>